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2" r:id="rId1"/>
    <p:sldMasterId id="2147483814" r:id="rId2"/>
  </p:sldMasterIdLst>
  <p:notesMasterIdLst>
    <p:notesMasterId r:id="rId27"/>
  </p:notesMasterIdLst>
  <p:handoutMasterIdLst>
    <p:handoutMasterId r:id="rId28"/>
  </p:handoutMasterIdLst>
  <p:sldIdLst>
    <p:sldId id="256" r:id="rId3"/>
    <p:sldId id="260" r:id="rId4"/>
    <p:sldId id="262" r:id="rId5"/>
    <p:sldId id="264" r:id="rId6"/>
    <p:sldId id="266" r:id="rId7"/>
    <p:sldId id="268" r:id="rId8"/>
    <p:sldId id="269" r:id="rId9"/>
    <p:sldId id="275" r:id="rId10"/>
    <p:sldId id="267" r:id="rId11"/>
    <p:sldId id="276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70" r:id="rId21"/>
    <p:sldId id="274" r:id="rId22"/>
    <p:sldId id="272" r:id="rId23"/>
    <p:sldId id="273" r:id="rId24"/>
    <p:sldId id="271" r:id="rId25"/>
    <p:sldId id="25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04070"/>
    <a:srgbClr val="333399"/>
    <a:srgbClr val="000066"/>
    <a:srgbClr val="FFCC00"/>
    <a:srgbClr val="FFFFCC"/>
    <a:srgbClr val="FFFFC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4" autoAdjust="0"/>
    <p:restoredTop sz="87340" autoAdjust="0"/>
  </p:normalViewPr>
  <p:slideViewPr>
    <p:cSldViewPr snapToGrid="0">
      <p:cViewPr>
        <p:scale>
          <a:sx n="70" d="100"/>
          <a:sy n="70" d="100"/>
        </p:scale>
        <p:origin x="-12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6B26536-0D04-4603-850B-B3E68BF853DF}" type="datetimeFigureOut">
              <a:rPr lang="es-ES"/>
              <a:pPr>
                <a:defRPr/>
              </a:pPr>
              <a:t>17/06/2015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B519F61-50FE-4073-91F2-2660BBA5DA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625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73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3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56A9189-3997-4787-B02C-D872B49AA7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2100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D4DEE998-7A2B-4816-9199-4533407DE188}" type="slidenum">
              <a:rPr lang="es-ES" sz="1200" smtClean="0"/>
              <a:pPr eaLnBrk="1" hangingPunct="1">
                <a:defRPr/>
              </a:pPr>
              <a:t>1</a:t>
            </a:fld>
            <a:endParaRPr lang="es-E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B8DAA10C-E3D4-4FD8-A3A9-1B3BA311EBDB}" type="slidenum">
              <a:rPr lang="es-ES" sz="1200" smtClean="0"/>
              <a:pPr eaLnBrk="1" hangingPunct="1">
                <a:defRPr/>
              </a:pPr>
              <a:t>24</a:t>
            </a:fld>
            <a:endParaRPr lang="es-E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1.png"/><Relationship Id="rId7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hyperlink" Target="http://creativecommons.org/licenses/by/3.0/es/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3.png"/><Relationship Id="rId10" Type="http://schemas.openxmlformats.org/officeDocument/2006/relationships/image" Target="../media/image14.png"/><Relationship Id="rId4" Type="http://schemas.openxmlformats.org/officeDocument/2006/relationships/image" Target="../media/image12.png"/><Relationship Id="rId9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648"/>
            <a:ext cx="9144000" cy="704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23"/>
          <p:cNvSpPr>
            <a:spLocks noChangeArrowheads="1"/>
          </p:cNvSpPr>
          <p:nvPr userDrawn="1"/>
        </p:nvSpPr>
        <p:spPr bwMode="auto">
          <a:xfrm>
            <a:off x="7327900" y="5410200"/>
            <a:ext cx="1270000" cy="1079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" name="WordArt 163"/>
          <p:cNvSpPr>
            <a:spLocks noChangeArrowheads="1" noChangeShapeType="1" noTextEdit="1"/>
          </p:cNvSpPr>
          <p:nvPr userDrawn="1"/>
        </p:nvSpPr>
        <p:spPr bwMode="auto">
          <a:xfrm>
            <a:off x="1611313" y="2384425"/>
            <a:ext cx="1270000" cy="168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1800" b="1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http://</a:t>
            </a:r>
            <a:r>
              <a:rPr lang="es-ES" sz="18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www.in.es</a:t>
            </a:r>
            <a:endParaRPr lang="es-ES" sz="1800" b="1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6" name="Picture 181"/>
          <p:cNvPicPr>
            <a:picLocks noChangeAspect="1" noChangeArrowheads="1"/>
          </p:cNvPicPr>
          <p:nvPr userDrawn="1"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477838" y="4348163"/>
            <a:ext cx="824071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82"/>
          <p:cNvSpPr>
            <a:spLocks noChangeArrowheads="1"/>
          </p:cNvSpPr>
          <p:nvPr userDrawn="1"/>
        </p:nvSpPr>
        <p:spPr bwMode="auto">
          <a:xfrm>
            <a:off x="0" y="5245100"/>
            <a:ext cx="9144000" cy="1612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8" name="Rectangle 189"/>
          <p:cNvSpPr>
            <a:spLocks noChangeArrowheads="1"/>
          </p:cNvSpPr>
          <p:nvPr userDrawn="1"/>
        </p:nvSpPr>
        <p:spPr bwMode="auto">
          <a:xfrm>
            <a:off x="7023100" y="6502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234727-AC27-4489-B735-F8BDDDDED3C2}" type="slidenum">
              <a:rPr kumimoji="0" lang="es-ES" sz="1400" b="1">
                <a:solidFill>
                  <a:schemeClr val="bg1"/>
                </a:solidFill>
              </a:rPr>
              <a:pPr algn="r"/>
              <a:t>‹Nº›</a:t>
            </a:fld>
            <a:endParaRPr kumimoji="0" lang="es-ES" sz="1400" b="1">
              <a:solidFill>
                <a:schemeClr val="bg1"/>
              </a:solidFill>
            </a:endParaRPr>
          </a:p>
        </p:txBody>
      </p:sp>
      <p:pic>
        <p:nvPicPr>
          <p:cNvPr id="10" name="Picture 18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9149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Object 1059">
            <a:hlinkClick r:id="rId6"/>
          </p:cNvPr>
          <p:cNvGraphicFramePr>
            <a:graphicFrameLocks noChangeAspect="1"/>
          </p:cNvGraphicFramePr>
          <p:nvPr/>
        </p:nvGraphicFramePr>
        <p:xfrm>
          <a:off x="50800" y="6002338"/>
          <a:ext cx="11334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5" name="Imagen de mapa de bits" r:id="rId7" imgW="1133633" imgH="400000" progId="PBrush">
                  <p:embed/>
                </p:oleObj>
              </mc:Choice>
              <mc:Fallback>
                <p:oleObj name="Imagen de mapa de bits" r:id="rId7" imgW="1133633" imgH="400000" progId="PBrush">
                  <p:embed/>
                  <p:pic>
                    <p:nvPicPr>
                      <p:cNvPr id="0" name="Object 10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" y="6002338"/>
                        <a:ext cx="11334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97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626225"/>
            <a:ext cx="91440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88"/>
          <p:cNvSpPr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es-ES_tradnl" sz="1400" b="1" dirty="0" smtClean="0">
                <a:solidFill>
                  <a:schemeClr val="bg1"/>
                </a:solidFill>
              </a:rPr>
              <a:t>3ª Reunión conjunta Comisiones IPGH - Ciudad de México</a:t>
            </a:r>
            <a:endParaRPr kumimoji="0" lang="es-ES" sz="1400" b="1" dirty="0">
              <a:solidFill>
                <a:schemeClr val="bg1"/>
              </a:solidFill>
            </a:endParaRPr>
          </a:p>
        </p:txBody>
      </p:sp>
      <p:sp>
        <p:nvSpPr>
          <p:cNvPr id="18" name="Rectangle 190"/>
          <p:cNvSpPr>
            <a:spLocks noChangeArrowheads="1"/>
          </p:cNvSpPr>
          <p:nvPr userDrawn="1"/>
        </p:nvSpPr>
        <p:spPr bwMode="auto">
          <a:xfrm>
            <a:off x="88900" y="6605588"/>
            <a:ext cx="16891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es-ES_tradnl" sz="1400" b="1" dirty="0" smtClean="0">
                <a:solidFill>
                  <a:schemeClr val="bg1"/>
                </a:solidFill>
              </a:rPr>
              <a:t>2015-06-17</a:t>
            </a:r>
            <a:endParaRPr kumimoji="0" lang="es-ES" sz="1400" b="1" dirty="0">
              <a:solidFill>
                <a:schemeClr val="bg1"/>
              </a:solidFill>
            </a:endParaRPr>
          </a:p>
        </p:txBody>
      </p:sp>
      <p:sp>
        <p:nvSpPr>
          <p:cNvPr id="537721" name="Rectangle 121"/>
          <p:cNvSpPr>
            <a:spLocks noGrp="1" noChangeArrowheads="1"/>
          </p:cNvSpPr>
          <p:nvPr>
            <p:ph type="ctrTitle" sz="quarter"/>
          </p:nvPr>
        </p:nvSpPr>
        <p:spPr>
          <a:xfrm>
            <a:off x="767693" y="5355842"/>
            <a:ext cx="7772400" cy="540462"/>
          </a:xfrm>
        </p:spPr>
        <p:txBody>
          <a:bodyPr anchorCtr="1"/>
          <a:lstStyle>
            <a:lvl1pPr algn="ctr">
              <a:buFont typeface="Wingdings" pitchFamily="2" charset="2"/>
              <a:buNone/>
              <a:defRPr sz="6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es-ES" dirty="0"/>
              <a:t>Título</a:t>
            </a:r>
          </a:p>
        </p:txBody>
      </p:sp>
      <p:sp>
        <p:nvSpPr>
          <p:cNvPr id="21" name="20 CuadroTexto"/>
          <p:cNvSpPr txBox="1"/>
          <p:nvPr userDrawn="1"/>
        </p:nvSpPr>
        <p:spPr>
          <a:xfrm>
            <a:off x="843147" y="2616191"/>
            <a:ext cx="75764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4000" b="1" i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Adobe Fangsong Std R"/>
                <a:cs typeface="Adobe Fangsong Std R"/>
              </a:rPr>
              <a:t>Taller de armonización de terminología y normas</a:t>
            </a:r>
            <a:endParaRPr lang="es-ES" sz="4000" b="1" i="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Adobe Fangsong Std R"/>
              <a:cs typeface="Adobe Fangsong Std R"/>
            </a:endParaRPr>
          </a:p>
        </p:txBody>
      </p:sp>
      <p:pic>
        <p:nvPicPr>
          <p:cNvPr id="22" name="21 Imagen" descr="IPHGLogo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660900" y="1057628"/>
            <a:ext cx="1304376" cy="1307458"/>
          </a:xfrm>
          <a:prstGeom prst="rect">
            <a:avLst/>
          </a:prstGeom>
        </p:spPr>
      </p:pic>
      <p:pic>
        <p:nvPicPr>
          <p:cNvPr id="24" name="23 Imagen" descr="R3IGeo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5724383" y="1169385"/>
            <a:ext cx="2791820" cy="6048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96075" y="263525"/>
            <a:ext cx="2232025" cy="56673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0" y="263525"/>
            <a:ext cx="6543675" cy="56673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3525"/>
            <a:ext cx="7772400" cy="3873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90500" y="952500"/>
            <a:ext cx="8737600" cy="4978400"/>
          </a:xfrm>
        </p:spPr>
        <p:txBody>
          <a:bodyPr/>
          <a:lstStyle/>
          <a:p>
            <a:pPr lvl="0"/>
            <a:endParaRPr lang="es-E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90500" y="952500"/>
            <a:ext cx="42926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35500" y="952500"/>
            <a:ext cx="42926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1.bin"/><Relationship Id="rId26" Type="http://schemas.openxmlformats.org/officeDocument/2006/relationships/image" Target="../media/image1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creativecommons.org/licenses/by/3.0/es/" TargetMode="External"/><Relationship Id="rId25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Relationship Id="rId22" Type="http://schemas.openxmlformats.org/officeDocument/2006/relationships/image" Target="../media/image6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vmlDrawing" Target="../drawings/vmlDrawing3.v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6" Type="http://schemas.openxmlformats.org/officeDocument/2006/relationships/hyperlink" Target="http://creativecommons.org/licenses/by/3.0/es/" TargetMode="External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14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6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6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952500"/>
            <a:ext cx="8737600" cy="497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62"/>
          <p:cNvSpPr>
            <a:spLocks noGrp="1" noChangeArrowheads="1"/>
          </p:cNvSpPr>
          <p:nvPr>
            <p:ph type="title"/>
          </p:nvPr>
        </p:nvSpPr>
        <p:spPr bwMode="auto">
          <a:xfrm>
            <a:off x="0" y="263525"/>
            <a:ext cx="7772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T</a:t>
            </a:r>
            <a:r>
              <a:rPr lang="es-ES" smtClean="0"/>
              <a:t>ítulo de</a:t>
            </a:r>
            <a:r>
              <a:rPr lang="es-ES_tradnl" smtClean="0"/>
              <a:t> Diapositiva</a:t>
            </a:r>
            <a:endParaRPr lang="es-ES" smtClean="0"/>
          </a:p>
        </p:txBody>
      </p:sp>
      <p:pic>
        <p:nvPicPr>
          <p:cNvPr id="1029" name="Picture 36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6225"/>
            <a:ext cx="91440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370"/>
          <p:cNvSpPr>
            <a:spLocks noChangeArrowheads="1"/>
          </p:cNvSpPr>
          <p:nvPr userDrawn="1"/>
        </p:nvSpPr>
        <p:spPr bwMode="auto">
          <a:xfrm>
            <a:off x="7023100" y="64389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6E906FA-177E-43DA-8613-ED2064A6B85A}" type="slidenum">
              <a:rPr kumimoji="0" lang="es-ES" sz="1400" b="1">
                <a:solidFill>
                  <a:schemeClr val="bg1"/>
                </a:solidFill>
              </a:rPr>
              <a:pPr algn="r"/>
              <a:t>‹Nº›</a:t>
            </a:fld>
            <a:endParaRPr kumimoji="0" lang="es-ES" sz="1400" b="1">
              <a:solidFill>
                <a:schemeClr val="bg1"/>
              </a:solidFill>
            </a:endParaRPr>
          </a:p>
        </p:txBody>
      </p:sp>
      <p:graphicFrame>
        <p:nvGraphicFramePr>
          <p:cNvPr id="1032" name="Object 1059">
            <a:hlinkClick r:id="rId17"/>
          </p:cNvPr>
          <p:cNvGraphicFramePr>
            <a:graphicFrameLocks noChangeAspect="1"/>
          </p:cNvGraphicFramePr>
          <p:nvPr/>
        </p:nvGraphicFramePr>
        <p:xfrm>
          <a:off x="50800" y="6208713"/>
          <a:ext cx="11334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Imagen de mapa de bits" r:id="rId18" imgW="1133633" imgH="400000" progId="PBrush">
                  <p:embed/>
                </p:oleObj>
              </mc:Choice>
              <mc:Fallback>
                <p:oleObj name="Imagen de mapa de bits" r:id="rId18" imgW="1133633" imgH="400000" progId="PBrush">
                  <p:embed/>
                  <p:pic>
                    <p:nvPicPr>
                      <p:cNvPr id="0" name="Object 10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" y="6208713"/>
                        <a:ext cx="11334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7CC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54547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797B7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90"/>
          <p:cNvSpPr>
            <a:spLocks noChangeArrowheads="1"/>
          </p:cNvSpPr>
          <p:nvPr userDrawn="1"/>
        </p:nvSpPr>
        <p:spPr bwMode="auto">
          <a:xfrm>
            <a:off x="88900" y="6605588"/>
            <a:ext cx="16891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es-ES_tradnl" sz="1400" b="1" dirty="0" smtClean="0">
                <a:solidFill>
                  <a:schemeClr val="bg1"/>
                </a:solidFill>
              </a:rPr>
              <a:t>2015-06-17</a:t>
            </a:r>
            <a:endParaRPr kumimoji="0" lang="es-ES" sz="1400" b="1" dirty="0">
              <a:solidFill>
                <a:schemeClr val="bg1"/>
              </a:solidFill>
            </a:endParaRPr>
          </a:p>
        </p:txBody>
      </p:sp>
      <p:sp>
        <p:nvSpPr>
          <p:cNvPr id="12" name="Rectangle 188"/>
          <p:cNvSpPr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es-ES_tradnl" sz="1400" b="1" dirty="0" smtClean="0">
                <a:solidFill>
                  <a:schemeClr val="bg1"/>
                </a:solidFill>
              </a:rPr>
              <a:t>3ª Reunión conjunta Comisiones IPGH - Ciudad de México</a:t>
            </a:r>
            <a:endParaRPr kumimoji="0" lang="es-ES" sz="1400" b="1" dirty="0">
              <a:solidFill>
                <a:schemeClr val="bg1"/>
              </a:solidFill>
            </a:endParaRPr>
          </a:p>
        </p:txBody>
      </p:sp>
      <p:pic>
        <p:nvPicPr>
          <p:cNvPr id="14" name="13 Imagen" descr="IPHGLogo.png"/>
          <p:cNvPicPr>
            <a:picLocks noChangeAspect="1"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8367782" y="27296"/>
            <a:ext cx="721626" cy="723331"/>
          </a:xfrm>
          <a:prstGeom prst="rect">
            <a:avLst/>
          </a:prstGeom>
        </p:spPr>
      </p:pic>
      <p:pic>
        <p:nvPicPr>
          <p:cNvPr id="15" name="14 Imagen" descr="R3IGeo.jpg"/>
          <p:cNvPicPr>
            <a:picLocks noChangeAspect="1"/>
          </p:cNvPicPr>
          <p:nvPr userDrawn="1"/>
        </p:nvPicPr>
        <p:blipFill>
          <a:blip r:embed="rId21" cstate="print"/>
          <a:stretch>
            <a:fillRect/>
          </a:stretch>
        </p:blipFill>
        <p:spPr>
          <a:xfrm>
            <a:off x="7506269" y="6230501"/>
            <a:ext cx="1542197" cy="3341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6" r:id="rId12"/>
  </p:sldLayoutIdLst>
  <p:timing>
    <p:tnLst>
      <p:par>
        <p:cTn id="1" dur="indefinite" restart="never" nodeType="tmRoot"/>
      </p:par>
    </p:tnLst>
  </p:timing>
  <p:txStyles>
    <p:titleStyle>
      <a:lvl1pPr algn="just" rtl="0" eaLnBrk="0" fontAlgn="base" hangingPunct="0">
        <a:spcBef>
          <a:spcPct val="0"/>
        </a:spcBef>
        <a:spcAft>
          <a:spcPct val="0"/>
        </a:spcAft>
        <a:buSzPct val="90000"/>
        <a:buFont typeface="Wingdings" pitchFamily="2" charset="2"/>
        <a:buChar char="v"/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just" rtl="0" eaLnBrk="0" fontAlgn="base" hangingPunct="0">
        <a:spcBef>
          <a:spcPct val="0"/>
        </a:spcBef>
        <a:spcAft>
          <a:spcPct val="0"/>
        </a:spcAft>
        <a:buSzPct val="90000"/>
        <a:buFont typeface="Wingdings" pitchFamily="2" charset="2"/>
        <a:buChar char="v"/>
        <a:defRPr sz="2400" b="1">
          <a:solidFill>
            <a:schemeClr val="bg1"/>
          </a:solidFill>
          <a:latin typeface="Tahoma" pitchFamily="34" charset="0"/>
        </a:defRPr>
      </a:lvl2pPr>
      <a:lvl3pPr algn="just" rtl="0" eaLnBrk="0" fontAlgn="base" hangingPunct="0">
        <a:spcBef>
          <a:spcPct val="0"/>
        </a:spcBef>
        <a:spcAft>
          <a:spcPct val="0"/>
        </a:spcAft>
        <a:buSzPct val="90000"/>
        <a:buFont typeface="Wingdings" pitchFamily="2" charset="2"/>
        <a:buChar char="v"/>
        <a:defRPr sz="2400" b="1">
          <a:solidFill>
            <a:schemeClr val="bg1"/>
          </a:solidFill>
          <a:latin typeface="Tahoma" pitchFamily="34" charset="0"/>
        </a:defRPr>
      </a:lvl3pPr>
      <a:lvl4pPr algn="just" rtl="0" eaLnBrk="0" fontAlgn="base" hangingPunct="0">
        <a:spcBef>
          <a:spcPct val="0"/>
        </a:spcBef>
        <a:spcAft>
          <a:spcPct val="0"/>
        </a:spcAft>
        <a:buSzPct val="90000"/>
        <a:buFont typeface="Wingdings" pitchFamily="2" charset="2"/>
        <a:buChar char="v"/>
        <a:defRPr sz="2400" b="1">
          <a:solidFill>
            <a:schemeClr val="bg1"/>
          </a:solidFill>
          <a:latin typeface="Tahoma" pitchFamily="34" charset="0"/>
        </a:defRPr>
      </a:lvl4pPr>
      <a:lvl5pPr algn="just" rtl="0" eaLnBrk="0" fontAlgn="base" hangingPunct="0">
        <a:spcBef>
          <a:spcPct val="0"/>
        </a:spcBef>
        <a:spcAft>
          <a:spcPct val="0"/>
        </a:spcAft>
        <a:buSzPct val="90000"/>
        <a:buFont typeface="Wingdings" pitchFamily="2" charset="2"/>
        <a:buChar char="v"/>
        <a:defRPr sz="2400" b="1">
          <a:solidFill>
            <a:schemeClr val="bg1"/>
          </a:solidFill>
          <a:latin typeface="Tahoma" pitchFamily="34" charset="0"/>
        </a:defRPr>
      </a:lvl5pPr>
      <a:lvl6pPr marL="457200" algn="just" rtl="0" fontAlgn="base">
        <a:spcBef>
          <a:spcPct val="0"/>
        </a:spcBef>
        <a:spcAft>
          <a:spcPct val="0"/>
        </a:spcAft>
        <a:buSzPct val="90000"/>
        <a:buFont typeface="Wingdings" pitchFamily="2" charset="2"/>
        <a:buChar char="v"/>
        <a:defRPr sz="2400" b="1">
          <a:solidFill>
            <a:schemeClr val="bg1"/>
          </a:solidFill>
          <a:latin typeface="Tahoma" pitchFamily="34" charset="0"/>
        </a:defRPr>
      </a:lvl6pPr>
      <a:lvl7pPr marL="914400" algn="just" rtl="0" fontAlgn="base">
        <a:spcBef>
          <a:spcPct val="0"/>
        </a:spcBef>
        <a:spcAft>
          <a:spcPct val="0"/>
        </a:spcAft>
        <a:buSzPct val="90000"/>
        <a:buFont typeface="Wingdings" pitchFamily="2" charset="2"/>
        <a:buChar char="v"/>
        <a:defRPr sz="2400" b="1">
          <a:solidFill>
            <a:schemeClr val="bg1"/>
          </a:solidFill>
          <a:latin typeface="Tahoma" pitchFamily="34" charset="0"/>
        </a:defRPr>
      </a:lvl7pPr>
      <a:lvl8pPr marL="1371600" algn="just" rtl="0" fontAlgn="base">
        <a:spcBef>
          <a:spcPct val="0"/>
        </a:spcBef>
        <a:spcAft>
          <a:spcPct val="0"/>
        </a:spcAft>
        <a:buSzPct val="90000"/>
        <a:buFont typeface="Wingdings" pitchFamily="2" charset="2"/>
        <a:buChar char="v"/>
        <a:defRPr sz="2400" b="1">
          <a:solidFill>
            <a:schemeClr val="bg1"/>
          </a:solidFill>
          <a:latin typeface="Tahoma" pitchFamily="34" charset="0"/>
        </a:defRPr>
      </a:lvl8pPr>
      <a:lvl9pPr marL="1828800" algn="just" rtl="0" fontAlgn="base">
        <a:spcBef>
          <a:spcPct val="0"/>
        </a:spcBef>
        <a:spcAft>
          <a:spcPct val="0"/>
        </a:spcAft>
        <a:buSzPct val="90000"/>
        <a:buFont typeface="Wingdings" pitchFamily="2" charset="2"/>
        <a:buChar char="v"/>
        <a:defRPr sz="2400" b="1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22"/>
        </a:buBlip>
        <a:defRPr sz="2800" b="1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23"/>
        </a:buBlip>
        <a:defRPr sz="2400" b="1">
          <a:solidFill>
            <a:srgbClr val="40407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24"/>
        </a:buBlip>
        <a:defRPr sz="2200" b="1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25"/>
        </a:buBlip>
        <a:defRPr sz="2400" b="1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26"/>
        </a:buBlip>
        <a:defRPr sz="22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6"/>
        </a:buBlip>
        <a:defRPr sz="22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6"/>
        </a:buBlip>
        <a:defRPr sz="22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6"/>
        </a:buBlip>
        <a:defRPr sz="22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6"/>
        </a:buBlip>
        <a:defRPr sz="2200" b="1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626225"/>
            <a:ext cx="91440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8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65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86"/>
          <p:cNvSpPr>
            <a:spLocks noChangeArrowheads="1"/>
          </p:cNvSpPr>
          <p:nvPr userDrawn="1"/>
        </p:nvSpPr>
        <p:spPr bwMode="auto">
          <a:xfrm>
            <a:off x="7327900" y="5410200"/>
            <a:ext cx="1270000" cy="1079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3" name="Rectangle 20"/>
          <p:cNvSpPr>
            <a:spLocks noChangeAspect="1" noChangeArrowheads="1"/>
          </p:cNvSpPr>
          <p:nvPr userDrawn="1"/>
        </p:nvSpPr>
        <p:spPr bwMode="auto">
          <a:xfrm>
            <a:off x="831850" y="3344322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4400" b="1" i="1" dirty="0">
                <a:solidFill>
                  <a:srgbClr val="000066"/>
                </a:solidFill>
              </a:rPr>
              <a:t>¡Gracias por su atención!</a:t>
            </a:r>
            <a:endParaRPr kumimoji="0" lang="en-US" sz="4400" b="1" i="1" dirty="0">
              <a:solidFill>
                <a:srgbClr val="000066"/>
              </a:solidFill>
            </a:endParaRPr>
          </a:p>
        </p:txBody>
      </p:sp>
      <p:sp>
        <p:nvSpPr>
          <p:cNvPr id="2054" name="Rectangle 45"/>
          <p:cNvSpPr>
            <a:spLocks noChangeArrowheads="1"/>
          </p:cNvSpPr>
          <p:nvPr/>
        </p:nvSpPr>
        <p:spPr bwMode="auto">
          <a:xfrm>
            <a:off x="6718300" y="64706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6EA80F-4FEC-4426-B74C-9FAD22FA8E12}" type="slidenum">
              <a:rPr kumimoji="0" lang="es-ES" sz="1400" b="1">
                <a:solidFill>
                  <a:schemeClr val="bg1"/>
                </a:solidFill>
              </a:rPr>
              <a:pPr algn="r"/>
              <a:t>‹Nº›</a:t>
            </a:fld>
            <a:endParaRPr kumimoji="0" lang="es-ES" sz="1400" b="1">
              <a:solidFill>
                <a:schemeClr val="bg1"/>
              </a:solidFill>
            </a:endParaRPr>
          </a:p>
        </p:txBody>
      </p:sp>
      <p:sp>
        <p:nvSpPr>
          <p:cNvPr id="2055" name="WordArt 116"/>
          <p:cNvSpPr>
            <a:spLocks noChangeArrowheads="1" noChangeShapeType="1" noTextEdit="1"/>
          </p:cNvSpPr>
          <p:nvPr userDrawn="1"/>
        </p:nvSpPr>
        <p:spPr bwMode="auto">
          <a:xfrm>
            <a:off x="6400800" y="2171700"/>
            <a:ext cx="1270000" cy="168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1800" b="1" kern="1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http://www.ign.es</a:t>
            </a:r>
          </a:p>
        </p:txBody>
      </p:sp>
      <p:graphicFrame>
        <p:nvGraphicFramePr>
          <p:cNvPr id="2056" name="Object 1059">
            <a:hlinkClick r:id="rId16"/>
          </p:cNvPr>
          <p:cNvGraphicFramePr>
            <a:graphicFrameLocks noChangeAspect="1"/>
          </p:cNvGraphicFramePr>
          <p:nvPr/>
        </p:nvGraphicFramePr>
        <p:xfrm>
          <a:off x="50800" y="6208713"/>
          <a:ext cx="11334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Imagen de mapa de bits" r:id="rId17" imgW="1133633" imgH="400000" progId="PBrush">
                  <p:embed/>
                </p:oleObj>
              </mc:Choice>
              <mc:Fallback>
                <p:oleObj name="Imagen de mapa de bits" r:id="rId17" imgW="1133633" imgH="400000" progId="PBrush">
                  <p:embed/>
                  <p:pic>
                    <p:nvPicPr>
                      <p:cNvPr id="0" name="Object 10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" y="6208713"/>
                        <a:ext cx="11334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190"/>
          <p:cNvSpPr>
            <a:spLocks noChangeArrowheads="1"/>
          </p:cNvSpPr>
          <p:nvPr userDrawn="1"/>
        </p:nvSpPr>
        <p:spPr bwMode="auto">
          <a:xfrm>
            <a:off x="88900" y="6605588"/>
            <a:ext cx="16891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es-ES_tradnl" sz="1400" b="1" dirty="0" smtClean="0">
                <a:solidFill>
                  <a:schemeClr val="bg1"/>
                </a:solidFill>
              </a:rPr>
              <a:t>2015-06-17</a:t>
            </a:r>
            <a:endParaRPr kumimoji="0" lang="es-ES" sz="1400" b="1" dirty="0">
              <a:solidFill>
                <a:schemeClr val="bg1"/>
              </a:solidFill>
            </a:endParaRPr>
          </a:p>
        </p:txBody>
      </p:sp>
      <p:sp>
        <p:nvSpPr>
          <p:cNvPr id="16" name="Rectangle 188"/>
          <p:cNvSpPr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dirty="0" smtClean="0">
                <a:solidFill>
                  <a:schemeClr val="bg1"/>
                </a:solidFill>
              </a:rPr>
              <a:t>3ª Reunión conjunta Comisiones IPGH - Ciudad de México</a:t>
            </a:r>
            <a:endParaRPr kumimoji="0" lang="es-ES" sz="1400" b="1" dirty="0" smtClean="0">
              <a:solidFill>
                <a:schemeClr val="bg1"/>
              </a:solidFill>
            </a:endParaRPr>
          </a:p>
          <a:p>
            <a:pPr algn="ctr"/>
            <a:endParaRPr kumimoji="0" lang="es-ES" sz="1400" b="1" dirty="0">
              <a:solidFill>
                <a:schemeClr val="bg1"/>
              </a:solidFill>
            </a:endParaRPr>
          </a:p>
        </p:txBody>
      </p:sp>
      <p:sp>
        <p:nvSpPr>
          <p:cNvPr id="19" name="19 CuadroTexto"/>
          <p:cNvSpPr txBox="1"/>
          <p:nvPr userDrawn="1"/>
        </p:nvSpPr>
        <p:spPr>
          <a:xfrm>
            <a:off x="6923463" y="5375163"/>
            <a:ext cx="16624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_tradnl" sz="1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dobe Fangsong Std R" pitchFamily="18" charset="-128"/>
                <a:cs typeface="+mn-cs"/>
              </a:rPr>
              <a:t>www.ign.es</a:t>
            </a:r>
            <a:endParaRPr lang="es-ES" sz="12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dobe Fangsong Std R" pitchFamily="18" charset="-128"/>
              <a:cs typeface="+mn-cs"/>
            </a:endParaRPr>
          </a:p>
        </p:txBody>
      </p:sp>
      <p:sp>
        <p:nvSpPr>
          <p:cNvPr id="20" name="19 CuadroTexto"/>
          <p:cNvSpPr txBox="1"/>
          <p:nvPr userDrawn="1"/>
        </p:nvSpPr>
        <p:spPr>
          <a:xfrm>
            <a:off x="3621974" y="4380931"/>
            <a:ext cx="495201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_tradnl" sz="1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dobe Fangsong Std R"/>
                <a:cs typeface="Adobe Fangsong Std R"/>
              </a:rPr>
              <a:t>Antonio F. Rodríguez</a:t>
            </a:r>
          </a:p>
          <a:p>
            <a:pPr algn="r">
              <a:defRPr/>
            </a:pPr>
            <a:r>
              <a:rPr lang="es-ES_tradnl" sz="1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dobe Fangsong Std R"/>
                <a:cs typeface="Adobe Fangsong Std R"/>
              </a:rPr>
              <a:t>afrodriguez@fomento.es</a:t>
            </a:r>
          </a:p>
          <a:p>
            <a:pPr algn="r">
              <a:defRPr/>
            </a:pPr>
            <a:r>
              <a:rPr lang="es-ES_tradnl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dobe Fangsong Std R"/>
                <a:cs typeface="Adobe Fangsong Std R"/>
              </a:rPr>
              <a:t>Instituto </a:t>
            </a:r>
            <a:r>
              <a:rPr lang="es-ES_tradnl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dobe Fangsong Std R"/>
                <a:cs typeface="Adobe Fangsong Std R"/>
              </a:rPr>
              <a:t>Geográfico Nacional</a:t>
            </a:r>
            <a:endParaRPr lang="es-ES" sz="1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dobe Fangsong Std R"/>
              <a:cs typeface="Adobe Fangsong Std R"/>
            </a:endParaRPr>
          </a:p>
        </p:txBody>
      </p:sp>
      <p:sp>
        <p:nvSpPr>
          <p:cNvPr id="21" name="20 CuadroTexto"/>
          <p:cNvSpPr txBox="1"/>
          <p:nvPr userDrawn="1"/>
        </p:nvSpPr>
        <p:spPr>
          <a:xfrm>
            <a:off x="3538912" y="5145938"/>
            <a:ext cx="50469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_tradnl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dobe Fangsong Std R"/>
                <a:cs typeface="Adobe Fangsong Std R"/>
              </a:rPr>
              <a:t>Centro Nacional de Información Geográfica</a:t>
            </a:r>
            <a:endParaRPr lang="es-ES" sz="1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dobe Fangsong Std R"/>
              <a:cs typeface="Adobe Fangsong Std R"/>
            </a:endParaRPr>
          </a:p>
        </p:txBody>
      </p:sp>
      <p:pic>
        <p:nvPicPr>
          <p:cNvPr id="22" name="21 Imagen" descr="IPHGLogo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660900" y="1057628"/>
            <a:ext cx="1304376" cy="1307458"/>
          </a:xfrm>
          <a:prstGeom prst="rect">
            <a:avLst/>
          </a:prstGeom>
        </p:spPr>
      </p:pic>
      <p:pic>
        <p:nvPicPr>
          <p:cNvPr id="23" name="22 Imagen" descr="R3IGeo.jpg"/>
          <p:cNvPicPr>
            <a:picLocks noChangeAspect="1"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5724383" y="1169385"/>
            <a:ext cx="2791820" cy="6048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 txBox="1">
            <a:spLocks noChangeArrowheads="1"/>
          </p:cNvSpPr>
          <p:nvPr/>
        </p:nvSpPr>
        <p:spPr bwMode="auto">
          <a:xfrm>
            <a:off x="0" y="5813425"/>
            <a:ext cx="91440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65000"/>
            </a:pPr>
            <a:r>
              <a:rPr kumimoji="0" lang="es-ES" sz="2000" b="1">
                <a:solidFill>
                  <a:schemeClr val="bg1"/>
                </a:solidFill>
                <a:latin typeface="Garamond" pitchFamily="18" charset="0"/>
              </a:rPr>
              <a:t>Antonio F. Rodríguez</a:t>
            </a:r>
          </a:p>
        </p:txBody>
      </p:sp>
      <p:sp>
        <p:nvSpPr>
          <p:cNvPr id="4099" name="Rectangle 11"/>
          <p:cNvSpPr txBox="1">
            <a:spLocks noChangeArrowheads="1"/>
          </p:cNvSpPr>
          <p:nvPr/>
        </p:nvSpPr>
        <p:spPr bwMode="auto">
          <a:xfrm>
            <a:off x="0" y="5075238"/>
            <a:ext cx="91440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65000"/>
            </a:pPr>
            <a:r>
              <a:rPr kumimoji="0" lang="es-ES" sz="3200" b="1" dirty="0" smtClean="0">
                <a:solidFill>
                  <a:schemeClr val="bg1"/>
                </a:solidFill>
                <a:latin typeface="Garamond" pitchFamily="18" charset="0"/>
              </a:rPr>
              <a:t>Resumen y resultados</a:t>
            </a:r>
            <a:endParaRPr kumimoji="0" lang="es-ES" sz="3200" b="1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54472"/>
            <a:ext cx="7772400" cy="387350"/>
          </a:xfrm>
        </p:spPr>
        <p:txBody>
          <a:bodyPr/>
          <a:lstStyle/>
          <a:p>
            <a:pPr>
              <a:buNone/>
            </a:pPr>
            <a:r>
              <a:rPr lang="es-ES" dirty="0"/>
              <a:t> Taller de armonización </a:t>
            </a:r>
            <a:r>
              <a:rPr lang="es-ES" dirty="0" err="1"/>
              <a:t>determinología</a:t>
            </a:r>
            <a:r>
              <a:rPr lang="es-ES" dirty="0"/>
              <a:t> 2015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10 expertos asistentes de 7 organizaciones de 5 países</a:t>
            </a:r>
          </a:p>
          <a:p>
            <a:pPr lvl="1"/>
            <a:r>
              <a:rPr lang="es-ES" dirty="0"/>
              <a:t>INEGI				México</a:t>
            </a:r>
          </a:p>
          <a:p>
            <a:pPr lvl="1"/>
            <a:r>
              <a:rPr lang="es-ES" dirty="0"/>
              <a:t>UNAM				México</a:t>
            </a:r>
          </a:p>
          <a:p>
            <a:pPr lvl="1"/>
            <a:r>
              <a:rPr lang="es-ES" dirty="0"/>
              <a:t>IGN Tommy Guarda		Panamá</a:t>
            </a:r>
          </a:p>
          <a:p>
            <a:pPr lvl="1"/>
            <a:r>
              <a:rPr lang="es-ES" dirty="0"/>
              <a:t>UNA-CR			Costa Rica</a:t>
            </a:r>
          </a:p>
          <a:p>
            <a:pPr lvl="1"/>
            <a:r>
              <a:rPr lang="es-ES" dirty="0"/>
              <a:t>SNIT				Chile</a:t>
            </a:r>
          </a:p>
          <a:p>
            <a:pPr lvl="1"/>
            <a:r>
              <a:rPr lang="es-ES" dirty="0"/>
              <a:t>CNIG				España</a:t>
            </a:r>
          </a:p>
        </p:txBody>
      </p:sp>
    </p:spTree>
    <p:extLst>
      <p:ext uri="{BB962C8B-B14F-4D97-AF65-F5344CB8AC3E}">
        <p14:creationId xmlns:p14="http://schemas.microsoft.com/office/powerpoint/2010/main" val="4132028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dirty="0" smtClean="0"/>
              <a:t>  Importancia de la terminología panhispánica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dirty="0" smtClean="0"/>
              <a:t>Lenguaje técnico</a:t>
            </a:r>
          </a:p>
          <a:p>
            <a:pPr lvl="1" eaLnBrk="1" hangingPunct="1">
              <a:lnSpc>
                <a:spcPct val="90000"/>
              </a:lnSpc>
            </a:pPr>
            <a:r>
              <a:rPr lang="es-ES" dirty="0" smtClean="0"/>
              <a:t>1 término para 1 concepto</a:t>
            </a:r>
          </a:p>
          <a:p>
            <a:pPr eaLnBrk="1" hangingPunct="1">
              <a:lnSpc>
                <a:spcPct val="90000"/>
              </a:lnSpc>
            </a:pPr>
            <a:endParaRPr lang="es-ES" dirty="0" smtClean="0"/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Lenguaje y pensamiento</a:t>
            </a:r>
          </a:p>
          <a:p>
            <a:pPr lvl="1" eaLnBrk="1" hangingPunct="1">
              <a:lnSpc>
                <a:spcPct val="90000"/>
              </a:lnSpc>
            </a:pPr>
            <a:r>
              <a:rPr lang="es-ES" dirty="0" smtClean="0"/>
              <a:t>No son independientes, intercambian unidades entre sí (Chomsky)</a:t>
            </a:r>
          </a:p>
          <a:p>
            <a:pPr lvl="1" eaLnBrk="1" hangingPunct="1">
              <a:lnSpc>
                <a:spcPct val="90000"/>
              </a:lnSpc>
            </a:pPr>
            <a:endParaRPr lang="es-ES" dirty="0" smtClean="0"/>
          </a:p>
          <a:p>
            <a:pPr lvl="1" eaLnBrk="1" hangingPunct="1">
              <a:lnSpc>
                <a:spcPct val="90000"/>
              </a:lnSpc>
            </a:pPr>
            <a:r>
              <a:rPr lang="es-ES" dirty="0" err="1" smtClean="0"/>
              <a:t>Interdepenencia</a:t>
            </a:r>
            <a:endParaRPr lang="es-ES" dirty="0" smtClean="0"/>
          </a:p>
          <a:p>
            <a:pPr lvl="2" eaLnBrk="1" hangingPunct="1">
              <a:lnSpc>
                <a:spcPct val="90000"/>
              </a:lnSpc>
            </a:pPr>
            <a:r>
              <a:rPr lang="es-ES" dirty="0" smtClean="0">
                <a:solidFill>
                  <a:srgbClr val="000000"/>
                </a:solidFill>
              </a:rPr>
              <a:t>Lenguaje 		pensamiento</a:t>
            </a:r>
          </a:p>
          <a:p>
            <a:pPr lvl="2" eaLnBrk="1" hangingPunct="1">
              <a:lnSpc>
                <a:spcPct val="90000"/>
              </a:lnSpc>
            </a:pPr>
            <a:endParaRPr lang="es-ES" dirty="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s-ES" sz="2000" i="1" dirty="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s-ES" sz="2000" i="1" dirty="0" smtClean="0">
                <a:solidFill>
                  <a:srgbClr val="000000"/>
                </a:solidFill>
              </a:rPr>
              <a:t>«El lenguaje es el vestido del pensamiento»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s-ES" sz="2000" i="1" dirty="0" smtClean="0">
                <a:solidFill>
                  <a:srgbClr val="000000"/>
                </a:solidFill>
              </a:rPr>
              <a:t>					</a:t>
            </a:r>
            <a:r>
              <a:rPr lang="es-ES" sz="1800" i="1" dirty="0" smtClean="0">
                <a:solidFill>
                  <a:srgbClr val="000000"/>
                </a:solidFill>
              </a:rPr>
              <a:t>Samuel Johnson</a:t>
            </a:r>
          </a:p>
          <a:p>
            <a:pPr lvl="2" eaLnBrk="1" hangingPunct="1">
              <a:lnSpc>
                <a:spcPct val="90000"/>
              </a:lnSpc>
            </a:pPr>
            <a:endParaRPr lang="es-E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s-ES" dirty="0" smtClean="0">
              <a:solidFill>
                <a:srgbClr val="000000"/>
              </a:solidFill>
            </a:endParaRPr>
          </a:p>
        </p:txBody>
      </p:sp>
      <p:cxnSp>
        <p:nvCxnSpPr>
          <p:cNvPr id="5" name="4 Conector recto de flecha"/>
          <p:cNvCxnSpPr/>
          <p:nvPr/>
        </p:nvCxnSpPr>
        <p:spPr bwMode="auto">
          <a:xfrm>
            <a:off x="2634018" y="4435530"/>
            <a:ext cx="11327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</p:cxnSp>
      <p:cxnSp>
        <p:nvCxnSpPr>
          <p:cNvPr id="6" name="5 Conector recto de flecha"/>
          <p:cNvCxnSpPr/>
          <p:nvPr/>
        </p:nvCxnSpPr>
        <p:spPr bwMode="auto">
          <a:xfrm flipH="1">
            <a:off x="2647686" y="4585655"/>
            <a:ext cx="1091801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</p:cxnSp>
      <p:pic>
        <p:nvPicPr>
          <p:cNvPr id="9" name="8 Imagen" descr="SeñorHabland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8663" y="3339566"/>
            <a:ext cx="2047164" cy="2781735"/>
          </a:xfrm>
          <a:prstGeom prst="rect">
            <a:avLst/>
          </a:prstGeom>
        </p:spPr>
      </p:pic>
      <p:sp>
        <p:nvSpPr>
          <p:cNvPr id="10" name="9 Flecha izquierda y derecha"/>
          <p:cNvSpPr/>
          <p:nvPr/>
        </p:nvSpPr>
        <p:spPr bwMode="auto">
          <a:xfrm rot="17125065">
            <a:off x="6696942" y="4090604"/>
            <a:ext cx="762267" cy="215558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30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Objetivo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Tener un espacio común de pensamiento y comunicación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Interoperabilidad lingüística y de pensamiento total</a:t>
            </a:r>
            <a:endParaRPr lang="es-ES" dirty="0"/>
          </a:p>
        </p:txBody>
      </p:sp>
      <p:pic>
        <p:nvPicPr>
          <p:cNvPr id="4" name="3 Imagen" descr="Lenguaj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844040"/>
            <a:ext cx="4572000" cy="316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219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 Referencias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1) Diccionario de la Real Academia ed. 23</a:t>
            </a:r>
          </a:p>
          <a:p>
            <a:pPr lvl="1"/>
            <a:r>
              <a:rPr lang="es-ES" sz="2000" dirty="0" smtClean="0"/>
              <a:t>Asociación de Academias de la Lengua Española (22)</a:t>
            </a:r>
          </a:p>
          <a:p>
            <a:pPr lvl="1"/>
            <a:r>
              <a:rPr lang="es-ES" sz="2000" dirty="0" smtClean="0"/>
              <a:t>http://www.rae.es/recursos/diccionarios/drae</a:t>
            </a:r>
          </a:p>
          <a:p>
            <a:r>
              <a:rPr lang="es-ES" sz="2400" dirty="0" smtClean="0"/>
              <a:t>2) Diccionario Panhispánico de Dudas v2005</a:t>
            </a:r>
          </a:p>
          <a:p>
            <a:pPr lvl="1"/>
            <a:r>
              <a:rPr lang="es-ES" sz="2000" dirty="0" smtClean="0"/>
              <a:t>ASALE</a:t>
            </a:r>
          </a:p>
          <a:p>
            <a:pPr lvl="1"/>
            <a:r>
              <a:rPr lang="es-ES" sz="2000" dirty="0" smtClean="0"/>
              <a:t>http://www.rae.es/recursos/diccionarios/dpd</a:t>
            </a:r>
          </a:p>
          <a:p>
            <a:r>
              <a:rPr lang="es-ES" sz="2400" dirty="0" smtClean="0"/>
              <a:t>3) Normas sobre definiciones (</a:t>
            </a:r>
            <a:r>
              <a:rPr lang="pt-BR" sz="2400" dirty="0" smtClean="0"/>
              <a:t>ISO 10241 e ISO 704</a:t>
            </a:r>
            <a:r>
              <a:rPr lang="es-ES" sz="2400" dirty="0" smtClean="0"/>
              <a:t>)</a:t>
            </a:r>
          </a:p>
          <a:p>
            <a:r>
              <a:rPr lang="es-ES" sz="2400" dirty="0" smtClean="0"/>
              <a:t>4) Glosario Panhispánico v1</a:t>
            </a:r>
          </a:p>
          <a:p>
            <a:pPr lvl="1"/>
            <a:r>
              <a:rPr lang="es-ES" sz="2000" dirty="0" smtClean="0"/>
              <a:t>http://www.ign.es/ign/layoutIn/actividadesVerPanTC211.do</a:t>
            </a:r>
          </a:p>
          <a:p>
            <a:r>
              <a:rPr lang="es-ES" sz="2400" dirty="0" smtClean="0"/>
              <a:t>5) Guía de normas ISO/TC211 de IPGH</a:t>
            </a:r>
          </a:p>
          <a:p>
            <a:pPr lvl="1"/>
            <a:r>
              <a:rPr lang="es-ES" sz="2000" dirty="0" smtClean="0"/>
              <a:t>http://www.ipgh.org/publicaciones/po-0547.html</a:t>
            </a:r>
          </a:p>
        </p:txBody>
      </p:sp>
    </p:spTree>
    <p:extLst>
      <p:ext uri="{BB962C8B-B14F-4D97-AF65-F5344CB8AC3E}">
        <p14:creationId xmlns:p14="http://schemas.microsoft.com/office/powerpoint/2010/main" val="4136768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 Recursos de traducción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Word </a:t>
            </a:r>
            <a:r>
              <a:rPr lang="es-ES" dirty="0" err="1" smtClean="0"/>
              <a:t>Reference</a:t>
            </a:r>
            <a:endParaRPr lang="es-ES" dirty="0" smtClean="0"/>
          </a:p>
          <a:p>
            <a:pPr lvl="1"/>
            <a:r>
              <a:rPr lang="es-ES" dirty="0" smtClean="0"/>
              <a:t>http://www.wordreference.com/es/</a:t>
            </a:r>
          </a:p>
          <a:p>
            <a:r>
              <a:rPr lang="es-ES" dirty="0" err="1" smtClean="0"/>
              <a:t>Linguee</a:t>
            </a:r>
            <a:endParaRPr lang="es-ES" dirty="0" smtClean="0"/>
          </a:p>
          <a:p>
            <a:pPr lvl="1"/>
            <a:r>
              <a:rPr lang="es-ES" dirty="0" smtClean="0"/>
              <a:t>http://www.linguee.es/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9441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Una cuestión previa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importancia de la conexión</a:t>
            </a: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823814" y="3040083"/>
            <a:ext cx="16353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2060"/>
                </a:solidFill>
              </a:rPr>
              <a:t>Instituto</a:t>
            </a:r>
          </a:p>
          <a:p>
            <a:pPr algn="ctr"/>
            <a:r>
              <a:rPr lang="es-ES" b="1" dirty="0" smtClean="0">
                <a:solidFill>
                  <a:srgbClr val="002060"/>
                </a:solidFill>
              </a:rPr>
              <a:t>Geográfico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14399" y="3038101"/>
            <a:ext cx="18950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2060"/>
                </a:solidFill>
              </a:rPr>
              <a:t>Coordinador</a:t>
            </a:r>
          </a:p>
          <a:p>
            <a:pPr algn="ctr"/>
            <a:r>
              <a:rPr lang="es-ES" b="1" dirty="0" smtClean="0">
                <a:solidFill>
                  <a:srgbClr val="002060"/>
                </a:solidFill>
              </a:rPr>
              <a:t> de la IDE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76056" y="3036125"/>
            <a:ext cx="21162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2060"/>
                </a:solidFill>
              </a:rPr>
              <a:t>Organismo de </a:t>
            </a:r>
          </a:p>
          <a:p>
            <a:pPr algn="ctr"/>
            <a:r>
              <a:rPr lang="es-ES" b="1" dirty="0" smtClean="0">
                <a:solidFill>
                  <a:srgbClr val="002060"/>
                </a:solidFill>
              </a:rPr>
              <a:t>normalización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7" name="6 Rectángulo"/>
          <p:cNvSpPr/>
          <p:nvPr/>
        </p:nvSpPr>
        <p:spPr bwMode="auto">
          <a:xfrm>
            <a:off x="285011" y="3028208"/>
            <a:ext cx="2315688" cy="938150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7 Rectángulo"/>
          <p:cNvSpPr/>
          <p:nvPr/>
        </p:nvSpPr>
        <p:spPr bwMode="auto">
          <a:xfrm>
            <a:off x="3441786" y="3026233"/>
            <a:ext cx="2315688" cy="938150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6586686" y="3024258"/>
            <a:ext cx="2315688" cy="938150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9 Flecha izquierda y derecha"/>
          <p:cNvSpPr/>
          <p:nvPr/>
        </p:nvSpPr>
        <p:spPr bwMode="auto">
          <a:xfrm>
            <a:off x="2743204" y="3325086"/>
            <a:ext cx="617514" cy="261257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10 Flecha izquierda y derecha"/>
          <p:cNvSpPr/>
          <p:nvPr/>
        </p:nvSpPr>
        <p:spPr bwMode="auto">
          <a:xfrm>
            <a:off x="5864354" y="3323111"/>
            <a:ext cx="617514" cy="261257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637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 Filosofía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Podemos cada uno defender cómo se habla en nuestro país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Podemos pensar qué término entenderíamos todos</a:t>
            </a:r>
            <a:endParaRPr lang="es-ES" dirty="0"/>
          </a:p>
        </p:txBody>
      </p:sp>
      <p:pic>
        <p:nvPicPr>
          <p:cNvPr id="5" name="4 Imagen" descr="Lenguaje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138" y="2705411"/>
            <a:ext cx="3075710" cy="3067844"/>
          </a:xfrm>
          <a:prstGeom prst="rect">
            <a:avLst/>
          </a:prstGeom>
        </p:spPr>
      </p:pic>
      <p:pic>
        <p:nvPicPr>
          <p:cNvPr id="6" name="5 Imagen" descr="Lenguaje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52999" y="2743201"/>
            <a:ext cx="2954492" cy="2946936"/>
          </a:xfrm>
          <a:prstGeom prst="rect">
            <a:avLst/>
          </a:prstGeom>
        </p:spPr>
      </p:pic>
      <p:pic>
        <p:nvPicPr>
          <p:cNvPr id="9" name="8 Imagen" descr="bocadilloTot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2043" y="2838203"/>
            <a:ext cx="1598034" cy="117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360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Proyecto DIES-M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90500" y="952500"/>
            <a:ext cx="8737600" cy="5068290"/>
          </a:xfrm>
        </p:spPr>
        <p:txBody>
          <a:bodyPr/>
          <a:lstStyle/>
          <a:p>
            <a:r>
              <a:rPr lang="es-ES" dirty="0" smtClean="0"/>
              <a:t>Difusión del Español por los Medios</a:t>
            </a:r>
          </a:p>
          <a:p>
            <a:r>
              <a:rPr lang="es-ES" dirty="0" smtClean="0"/>
              <a:t>Dirigido por Raúl Ávila</a:t>
            </a:r>
          </a:p>
          <a:p>
            <a:r>
              <a:rPr lang="es-ES" dirty="0" smtClean="0"/>
              <a:t>Participan 26 universidades de 20 países</a:t>
            </a:r>
          </a:p>
          <a:p>
            <a:r>
              <a:rPr lang="es-ES" dirty="0" smtClean="0"/>
              <a:t>Objetivo: crear un diccionario de términos que todos entiendan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00641" y="3610081"/>
          <a:ext cx="7481454" cy="2210308"/>
        </p:xfrm>
        <a:graphic>
          <a:graphicData uri="http://schemas.openxmlformats.org/drawingml/2006/table">
            <a:tbl>
              <a:tblPr/>
              <a:tblGrid>
                <a:gridCol w="1425039"/>
                <a:gridCol w="1067335"/>
                <a:gridCol w="1247918"/>
                <a:gridCol w="1247054"/>
                <a:gridCol w="1247054"/>
                <a:gridCol w="1247054"/>
              </a:tblGrid>
              <a:tr h="52751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VARIANTES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TÉRMINO UNIVERSAL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acera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vereda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andén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sendero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banqueta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acera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ordenador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computadora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computador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coche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máquina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auto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automóvil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fósforo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cerilla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cerillo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fósforo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cacahuete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cacahuate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maní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papa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patata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papa</a:t>
                      </a:r>
                      <a:endParaRPr lang="es-E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852551" y="6234545"/>
            <a:ext cx="5097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000000"/>
                </a:solidFill>
              </a:rPr>
              <a:t>http://elpais.com/elpais/2015/05/13/eps/1431522817_231590.html</a:t>
            </a:r>
            <a:endParaRPr lang="es-E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43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Solución de Nash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John Nash (1928-2015)</a:t>
            </a:r>
          </a:p>
          <a:p>
            <a:endParaRPr lang="es-ES" dirty="0" smtClean="0"/>
          </a:p>
          <a:p>
            <a:r>
              <a:rPr lang="es-ES" dirty="0" smtClean="0"/>
              <a:t>Premio Nobel de Economía</a:t>
            </a:r>
          </a:p>
          <a:p>
            <a:endParaRPr lang="es-ES" sz="2400" dirty="0" smtClean="0"/>
          </a:p>
          <a:p>
            <a:r>
              <a:rPr lang="es-ES" sz="2400" dirty="0" smtClean="0"/>
              <a:t>Por demostrar matemáticamente que en con-</a:t>
            </a:r>
          </a:p>
          <a:p>
            <a:pPr>
              <a:buNone/>
            </a:pPr>
            <a:r>
              <a:rPr lang="es-ES" sz="2400" dirty="0" smtClean="0"/>
              <a:t>	</a:t>
            </a:r>
            <a:r>
              <a:rPr lang="es-ES" sz="2400" dirty="0" err="1" smtClean="0"/>
              <a:t>diciones</a:t>
            </a:r>
            <a:r>
              <a:rPr lang="es-ES" sz="2400" dirty="0" smtClean="0"/>
              <a:t> muy generales</a:t>
            </a:r>
          </a:p>
          <a:p>
            <a:r>
              <a:rPr lang="es-ES" sz="2400" dirty="0" smtClean="0"/>
              <a:t>La libre interacción de los egoísmos a ultranza (Adam Smith) no conduce a la mejor solución para el conjunto</a:t>
            </a:r>
          </a:p>
          <a:p>
            <a:r>
              <a:rPr lang="es-ES" sz="2400" dirty="0" smtClean="0"/>
              <a:t>La mejor solución se alcanza cuando cada individuo piensa en qué sería lo mejor para todo el grupo</a:t>
            </a:r>
          </a:p>
          <a:p>
            <a:r>
              <a:rPr lang="es-ES" sz="2400" dirty="0" smtClean="0"/>
              <a:t>Equilibrio de Nash</a:t>
            </a:r>
            <a:endParaRPr lang="es-ES" sz="2400" dirty="0"/>
          </a:p>
        </p:txBody>
      </p:sp>
      <p:pic>
        <p:nvPicPr>
          <p:cNvPr id="4" name="3 Imagen" descr="JohnNash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0932" y="954679"/>
            <a:ext cx="2105561" cy="256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847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 Resultados del Taller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Actualización del glosario ISO/TC211</a:t>
            </a:r>
          </a:p>
          <a:p>
            <a:pPr lvl="1"/>
            <a:r>
              <a:rPr lang="es-ES" dirty="0" smtClean="0"/>
              <a:t>246 términos </a:t>
            </a:r>
            <a:r>
              <a:rPr lang="es-ES" dirty="0" smtClean="0"/>
              <a:t>nuevos				resuelto</a:t>
            </a:r>
            <a:endParaRPr lang="es-ES" dirty="0" smtClean="0"/>
          </a:p>
          <a:p>
            <a:pPr lvl="1"/>
            <a:r>
              <a:rPr lang="es-ES" dirty="0" smtClean="0"/>
              <a:t>Repaso de los 690 </a:t>
            </a:r>
            <a:r>
              <a:rPr lang="es-ES" dirty="0" smtClean="0"/>
              <a:t>anteriores		 	pendiente </a:t>
            </a:r>
            <a:endParaRPr lang="es-ES" dirty="0" smtClean="0"/>
          </a:p>
          <a:p>
            <a:pPr lvl="1"/>
            <a:r>
              <a:rPr lang="es-ES" dirty="0" smtClean="0"/>
              <a:t>180 </a:t>
            </a:r>
            <a:r>
              <a:rPr lang="es-ES" dirty="0" smtClean="0"/>
              <a:t>comentarios de 7 </a:t>
            </a:r>
            <a:r>
              <a:rPr lang="es-ES" dirty="0" smtClean="0"/>
              <a:t>países resueltos</a:t>
            </a:r>
            <a:endParaRPr lang="es-ES" dirty="0" smtClean="0"/>
          </a:p>
          <a:p>
            <a:pPr lvl="1"/>
            <a:r>
              <a:rPr lang="es-ES" dirty="0" smtClean="0"/>
              <a:t>Regla </a:t>
            </a:r>
            <a:r>
              <a:rPr lang="es-ES" dirty="0" smtClean="0"/>
              <a:t>por defecto: aceptar cada </a:t>
            </a:r>
            <a:r>
              <a:rPr lang="es-ES" dirty="0" smtClean="0"/>
              <a:t>comentario</a:t>
            </a:r>
          </a:p>
          <a:p>
            <a:endParaRPr lang="es-ES" dirty="0" smtClean="0"/>
          </a:p>
          <a:p>
            <a:r>
              <a:rPr lang="es-ES" dirty="0" smtClean="0"/>
              <a:t>Próximos pasos</a:t>
            </a:r>
            <a:endParaRPr lang="es-ES" dirty="0" smtClean="0"/>
          </a:p>
          <a:p>
            <a:pPr lvl="1"/>
            <a:r>
              <a:rPr lang="es-ES" dirty="0" smtClean="0"/>
              <a:t>Resolver repaso de Glosariov1		</a:t>
            </a:r>
            <a:r>
              <a:rPr lang="es-ES" i="1" u="sng" dirty="0" smtClean="0"/>
              <a:t>Teleconferencia</a:t>
            </a:r>
          </a:p>
          <a:p>
            <a:pPr lvl="1"/>
            <a:r>
              <a:rPr lang="es-ES" dirty="0" smtClean="0"/>
              <a:t>Una </a:t>
            </a:r>
            <a:r>
              <a:rPr lang="es-ES" dirty="0" smtClean="0"/>
              <a:t>última ronda de consultas (verificación)</a:t>
            </a:r>
          </a:p>
          <a:p>
            <a:pPr lvl="1"/>
            <a:r>
              <a:rPr lang="es-ES" dirty="0" smtClean="0"/>
              <a:t>Nueva versión disponible en 15 </a:t>
            </a:r>
            <a:r>
              <a:rPr lang="es-ES" dirty="0" smtClean="0"/>
              <a:t>– 30 días</a:t>
            </a:r>
            <a:endParaRPr lang="es-ES" dirty="0" smtClean="0"/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_tradnl" dirty="0" smtClean="0"/>
              <a:t>  </a:t>
            </a:r>
            <a:r>
              <a:rPr lang="es-ES_tradnl" sz="2800" dirty="0" smtClean="0"/>
              <a:t>Índice</a:t>
            </a:r>
            <a:endParaRPr lang="es-ES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130300"/>
            <a:ext cx="8713788" cy="5214938"/>
          </a:xfrm>
        </p:spPr>
        <p:txBody>
          <a:bodyPr/>
          <a:lstStyle/>
          <a:p>
            <a:pPr eaLnBrk="1" hangingPunct="1"/>
            <a:r>
              <a:rPr lang="es-ES_tradnl" dirty="0" smtClean="0"/>
              <a:t>Antecedentes</a:t>
            </a:r>
          </a:p>
          <a:p>
            <a:pPr lvl="1" eaLnBrk="1" hangingPunct="1"/>
            <a:r>
              <a:rPr lang="es-ES_tradnl" dirty="0" smtClean="0"/>
              <a:t>La Red R3IGeo y el IPGH</a:t>
            </a:r>
          </a:p>
          <a:p>
            <a:pPr lvl="1" eaLnBrk="1" hangingPunct="1"/>
            <a:r>
              <a:rPr lang="es-ES_tradnl" dirty="0" smtClean="0"/>
              <a:t>Armonización de terminología y normas</a:t>
            </a:r>
          </a:p>
          <a:p>
            <a:pPr lvl="1" eaLnBrk="1" hangingPunct="1"/>
            <a:r>
              <a:rPr lang="es-ES_tradnl" dirty="0" smtClean="0"/>
              <a:t>Trabajos anteriores</a:t>
            </a:r>
          </a:p>
          <a:p>
            <a:pPr lvl="3" eaLnBrk="1" hangingPunct="1"/>
            <a:endParaRPr lang="es-ES_tradnl" dirty="0" smtClean="0"/>
          </a:p>
          <a:p>
            <a:pPr eaLnBrk="1" hangingPunct="1"/>
            <a:r>
              <a:rPr lang="es-ES_tradnl" dirty="0" smtClean="0"/>
              <a:t>Resultados del taller</a:t>
            </a:r>
          </a:p>
          <a:p>
            <a:pPr lvl="3" eaLnBrk="1" hangingPunct="1"/>
            <a:endParaRPr lang="es-ES_tradnl" dirty="0" smtClean="0"/>
          </a:p>
          <a:p>
            <a:pPr eaLnBrk="1" hangingPunct="1"/>
            <a:r>
              <a:rPr lang="es-ES_tradnl" dirty="0" smtClean="0"/>
              <a:t>Trabajos futuros</a:t>
            </a:r>
          </a:p>
          <a:p>
            <a:pPr eaLnBrk="1" hangingPunct="1">
              <a:buNone/>
            </a:pPr>
            <a:r>
              <a:rPr lang="es-ES_tradnl" dirty="0" smtClean="0"/>
              <a:t>			</a:t>
            </a:r>
          </a:p>
          <a:p>
            <a:pPr eaLnBrk="1" hangingPunct="1"/>
            <a:r>
              <a:rPr lang="es-ES_tradnl" dirty="0" smtClean="0"/>
              <a:t>Conclusiones</a:t>
            </a:r>
          </a:p>
          <a:p>
            <a:pPr lvl="1" eaLnBrk="1" hangingPunct="1"/>
            <a:endParaRPr lang="es-ES_tradnl" sz="2800" dirty="0" smtClean="0"/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 Algunos ejemplos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0500" y="816705"/>
            <a:ext cx="8737600" cy="4978400"/>
          </a:xfrm>
        </p:spPr>
        <p:txBody>
          <a:bodyPr/>
          <a:lstStyle/>
          <a:p>
            <a:r>
              <a:rPr lang="es-ES" sz="2400" i="1" dirty="0" smtClean="0"/>
              <a:t>sonar</a:t>
            </a:r>
            <a:r>
              <a:rPr lang="es-ES" sz="2400" dirty="0" smtClean="0"/>
              <a:t>			</a:t>
            </a:r>
            <a:r>
              <a:rPr lang="es-ES" sz="2400" dirty="0" err="1" smtClean="0"/>
              <a:t>sónar</a:t>
            </a:r>
            <a:endParaRPr lang="es-ES" sz="2400" dirty="0" smtClean="0"/>
          </a:p>
          <a:p>
            <a:r>
              <a:rPr lang="es-ES" sz="2400" i="1" dirty="0" err="1" smtClean="0"/>
              <a:t>lidar</a:t>
            </a:r>
            <a:r>
              <a:rPr lang="es-ES" sz="2400" i="1" dirty="0" smtClean="0"/>
              <a:t>			</a:t>
            </a:r>
            <a:r>
              <a:rPr lang="es-ES" sz="2400" dirty="0" err="1" smtClean="0"/>
              <a:t>lídar</a:t>
            </a:r>
            <a:endParaRPr lang="es-ES" sz="2400" i="1" dirty="0" smtClean="0"/>
          </a:p>
          <a:p>
            <a:r>
              <a:rPr lang="es-ES" sz="2400" i="1" dirty="0" err="1" smtClean="0"/>
              <a:t>agency</a:t>
            </a:r>
            <a:r>
              <a:rPr lang="es-ES" sz="2400" i="1" dirty="0" smtClean="0"/>
              <a:t>			</a:t>
            </a:r>
            <a:r>
              <a:rPr lang="es-ES" sz="2400" dirty="0" smtClean="0"/>
              <a:t>representación</a:t>
            </a:r>
          </a:p>
          <a:p>
            <a:r>
              <a:rPr lang="es-ES" sz="2400" i="1" dirty="0" err="1"/>
              <a:t>a</a:t>
            </a:r>
            <a:r>
              <a:rPr lang="es-ES" sz="2400" i="1" dirty="0" err="1" smtClean="0"/>
              <a:t>gent</a:t>
            </a:r>
            <a:r>
              <a:rPr lang="es-ES" sz="2400" i="1" dirty="0" smtClean="0"/>
              <a:t>			</a:t>
            </a:r>
            <a:r>
              <a:rPr lang="es-ES" sz="2400" dirty="0" smtClean="0"/>
              <a:t>representante</a:t>
            </a:r>
            <a:endParaRPr lang="es-ES" sz="2400" i="1" dirty="0" smtClean="0"/>
          </a:p>
          <a:p>
            <a:r>
              <a:rPr lang="es-ES" sz="2400" i="1" dirty="0" err="1" smtClean="0"/>
              <a:t>attribute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event</a:t>
            </a:r>
            <a:r>
              <a:rPr lang="es-ES" sz="2400" i="1" dirty="0" smtClean="0"/>
              <a:t>		</a:t>
            </a:r>
            <a:r>
              <a:rPr lang="es-ES" sz="2400" dirty="0" smtClean="0"/>
              <a:t>atributo </a:t>
            </a:r>
            <a:r>
              <a:rPr lang="es-ES" sz="2400" dirty="0" smtClean="0"/>
              <a:t>parcial</a:t>
            </a:r>
            <a:endParaRPr lang="es-ES" sz="2400" dirty="0" smtClean="0"/>
          </a:p>
          <a:p>
            <a:r>
              <a:rPr lang="es-ES" sz="2400" i="1" dirty="0" smtClean="0"/>
              <a:t>bypass</a:t>
            </a:r>
            <a:r>
              <a:rPr lang="es-ES" sz="2400" dirty="0" smtClean="0"/>
              <a:t>			</a:t>
            </a:r>
            <a:r>
              <a:rPr lang="es-ES" sz="2400" i="1" dirty="0" smtClean="0"/>
              <a:t>bypass</a:t>
            </a:r>
            <a:endParaRPr lang="es-ES" sz="2400" i="1" dirty="0" smtClean="0"/>
          </a:p>
          <a:p>
            <a:r>
              <a:rPr lang="es-ES" sz="2400" i="1" dirty="0" err="1" smtClean="0"/>
              <a:t>citation</a:t>
            </a:r>
            <a:r>
              <a:rPr lang="es-ES" sz="2400" i="1" dirty="0" smtClean="0"/>
              <a:t> 			</a:t>
            </a:r>
            <a:r>
              <a:rPr lang="es-ES" sz="2400" dirty="0" smtClean="0"/>
              <a:t>cita</a:t>
            </a:r>
            <a:endParaRPr lang="es-ES" sz="2400" i="1" dirty="0" smtClean="0"/>
          </a:p>
          <a:p>
            <a:r>
              <a:rPr lang="es-ES" sz="2400" i="1" dirty="0" err="1" smtClean="0"/>
              <a:t>land</a:t>
            </a:r>
            <a:r>
              <a:rPr lang="es-ES" sz="2400" i="1" dirty="0" smtClean="0"/>
              <a:t> </a:t>
            </a:r>
            <a:r>
              <a:rPr lang="es-ES" sz="2400" i="1" dirty="0" smtClean="0"/>
              <a:t>use</a:t>
            </a:r>
            <a:r>
              <a:rPr lang="es-ES" sz="2400" dirty="0" smtClean="0"/>
              <a:t>			</a:t>
            </a:r>
            <a:r>
              <a:rPr lang="es-ES" sz="2400" dirty="0" smtClean="0"/>
              <a:t>uso del suelo</a:t>
            </a:r>
          </a:p>
          <a:p>
            <a:r>
              <a:rPr lang="es-ES" sz="2400" i="1" dirty="0" err="1"/>
              <a:t>l</a:t>
            </a:r>
            <a:r>
              <a:rPr lang="es-ES" sz="2400" i="1" dirty="0" err="1" smtClean="0"/>
              <a:t>and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cover</a:t>
            </a:r>
            <a:r>
              <a:rPr lang="es-ES" sz="2400" i="1" dirty="0" smtClean="0"/>
              <a:t>			</a:t>
            </a:r>
            <a:r>
              <a:rPr lang="es-ES" sz="2400" dirty="0" smtClean="0"/>
              <a:t>cubierta terrestre</a:t>
            </a:r>
          </a:p>
          <a:p>
            <a:r>
              <a:rPr lang="es-ES" sz="2400" i="1" dirty="0" err="1" smtClean="0"/>
              <a:t>land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administration</a:t>
            </a:r>
            <a:r>
              <a:rPr lang="es-ES" sz="2400" i="1" dirty="0" smtClean="0"/>
              <a:t>	</a:t>
            </a:r>
            <a:r>
              <a:rPr lang="es-ES" sz="2400" dirty="0" smtClean="0"/>
              <a:t>administración de la tierra</a:t>
            </a:r>
            <a:endParaRPr lang="es-ES" sz="2400" dirty="0"/>
          </a:p>
          <a:p>
            <a:r>
              <a:rPr lang="es-ES" sz="2400" i="1" dirty="0" err="1" smtClean="0"/>
              <a:t>layover</a:t>
            </a:r>
            <a:r>
              <a:rPr lang="es-ES" sz="2400" dirty="0" smtClean="0"/>
              <a:t>			</a:t>
            </a:r>
            <a:r>
              <a:rPr lang="es-ES" sz="2400" dirty="0" smtClean="0"/>
              <a:t>traslapo</a:t>
            </a:r>
            <a:endParaRPr lang="es-ES" sz="2400" dirty="0" smtClean="0"/>
          </a:p>
          <a:p>
            <a:r>
              <a:rPr lang="es-ES" sz="2400" dirty="0" err="1" smtClean="0"/>
              <a:t>supplier</a:t>
            </a:r>
            <a:r>
              <a:rPr lang="es-ES" sz="2400" dirty="0" smtClean="0"/>
              <a:t> 			proveedor</a:t>
            </a:r>
            <a:endParaRPr lang="es-E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 Nuevas tareas 1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Versión panhispánica </a:t>
            </a:r>
          </a:p>
          <a:p>
            <a:pPr lvl="1"/>
            <a:r>
              <a:rPr lang="es-ES" dirty="0" smtClean="0"/>
              <a:t>ISO 19157 Calidad de datos</a:t>
            </a:r>
          </a:p>
          <a:p>
            <a:pPr lvl="1"/>
            <a:r>
              <a:rPr lang="es-ES" dirty="0" smtClean="0"/>
              <a:t>ISO 19131 Especificaciones de productos de datos</a:t>
            </a:r>
            <a:endParaRPr lang="es-ES" dirty="0" smtClean="0"/>
          </a:p>
          <a:p>
            <a:pPr lvl="1"/>
            <a:r>
              <a:rPr lang="es-ES" dirty="0" smtClean="0"/>
              <a:t>Plan de trabajo</a:t>
            </a: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1ª Ronda de comentarios y notas	30 junio – 5 sept.</a:t>
            </a: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Resolución de comentarios		5 sept. – 15 oct.</a:t>
            </a: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 2ª Ronda de comentarios		17 oct. – 15 nov.</a:t>
            </a: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Teleconferencia			15 nov. – 25 nov.</a:t>
            </a: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Versiones panhispánicas 1.0		10 dic.</a:t>
            </a: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3ª ronda de comentarios		10 dic. – 10 ene.</a:t>
            </a: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Versiones panhispánicas 2.0		25 ene</a:t>
            </a:r>
            <a:r>
              <a:rPr lang="es-ES" dirty="0" smtClean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es-ES" dirty="0" smtClean="0">
                <a:solidFill>
                  <a:srgbClr val="000000"/>
                </a:solidFill>
              </a:rPr>
              <a:t>ISO 19110 Catalogación de objetos geográficos	2016</a:t>
            </a:r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 Nuevas tareas 2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0500" y="788724"/>
            <a:ext cx="8737600" cy="4978400"/>
          </a:xfrm>
        </p:spPr>
        <p:txBody>
          <a:bodyPr/>
          <a:lstStyle/>
          <a:p>
            <a:r>
              <a:rPr lang="es-ES" dirty="0" smtClean="0"/>
              <a:t>Guía de normas ISO/TC 211 v3.0	2016</a:t>
            </a:r>
          </a:p>
          <a:p>
            <a:pPr lvl="1"/>
            <a:r>
              <a:rPr lang="es-ES" dirty="0" smtClean="0"/>
              <a:t>11 Nuevas normas (nuevas versiones)</a:t>
            </a: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ISO 19101-1 </a:t>
            </a:r>
            <a:r>
              <a:rPr lang="es-ES" i="1" dirty="0" err="1" smtClean="0">
                <a:solidFill>
                  <a:srgbClr val="000000"/>
                </a:solidFill>
              </a:rPr>
              <a:t>Reference</a:t>
            </a:r>
            <a:r>
              <a:rPr lang="es-ES" i="1" dirty="0" smtClean="0">
                <a:solidFill>
                  <a:srgbClr val="000000"/>
                </a:solidFill>
              </a:rPr>
              <a:t> </a:t>
            </a:r>
            <a:r>
              <a:rPr lang="es-ES" i="1" dirty="0" err="1" smtClean="0">
                <a:solidFill>
                  <a:srgbClr val="000000"/>
                </a:solidFill>
              </a:rPr>
              <a:t>Model</a:t>
            </a:r>
            <a:r>
              <a:rPr lang="es-ES" i="1" dirty="0" smtClean="0">
                <a:solidFill>
                  <a:srgbClr val="000000"/>
                </a:solidFill>
              </a:rPr>
              <a:t> - Fundamentals</a:t>
            </a: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ISO 19157 </a:t>
            </a:r>
            <a:r>
              <a:rPr lang="es-ES" i="1" dirty="0" smtClean="0">
                <a:solidFill>
                  <a:srgbClr val="000000"/>
                </a:solidFill>
              </a:rPr>
              <a:t>Data </a:t>
            </a:r>
            <a:r>
              <a:rPr lang="es-ES" i="1" dirty="0" err="1" smtClean="0">
                <a:solidFill>
                  <a:srgbClr val="000000"/>
                </a:solidFill>
              </a:rPr>
              <a:t>Quality</a:t>
            </a:r>
            <a:endParaRPr lang="es-ES" i="1" dirty="0" smtClean="0">
              <a:solidFill>
                <a:srgbClr val="000000"/>
              </a:solidFill>
            </a:endParaRP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ISO 19115-1 </a:t>
            </a:r>
            <a:r>
              <a:rPr lang="es-ES" i="1" dirty="0" err="1" smtClean="0">
                <a:solidFill>
                  <a:srgbClr val="000000"/>
                </a:solidFill>
              </a:rPr>
              <a:t>Metadata</a:t>
            </a:r>
            <a:r>
              <a:rPr lang="es-ES" i="1" dirty="0" smtClean="0">
                <a:solidFill>
                  <a:srgbClr val="000000"/>
                </a:solidFill>
              </a:rPr>
              <a:t> - Fundamentals</a:t>
            </a: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ISO/TS 19130-2 </a:t>
            </a:r>
            <a:r>
              <a:rPr lang="es-ES" i="1" dirty="0" smtClean="0">
                <a:solidFill>
                  <a:srgbClr val="000000"/>
                </a:solidFill>
              </a:rPr>
              <a:t>Sensor </a:t>
            </a:r>
            <a:r>
              <a:rPr lang="es-ES" i="1" dirty="0" err="1" smtClean="0">
                <a:solidFill>
                  <a:srgbClr val="000000"/>
                </a:solidFill>
              </a:rPr>
              <a:t>models</a:t>
            </a:r>
            <a:r>
              <a:rPr lang="es-ES" i="1" dirty="0" smtClean="0">
                <a:solidFill>
                  <a:srgbClr val="000000"/>
                </a:solidFill>
              </a:rPr>
              <a:t>. </a:t>
            </a:r>
            <a:r>
              <a:rPr lang="es-ES" i="1" dirty="0" err="1" smtClean="0">
                <a:solidFill>
                  <a:srgbClr val="000000"/>
                </a:solidFill>
              </a:rPr>
              <a:t>Sar</a:t>
            </a:r>
            <a:r>
              <a:rPr lang="es-ES" i="1" dirty="0" smtClean="0">
                <a:solidFill>
                  <a:srgbClr val="000000"/>
                </a:solidFill>
              </a:rPr>
              <a:t>, </a:t>
            </a:r>
            <a:r>
              <a:rPr lang="es-ES" i="1" dirty="0" err="1" smtClean="0">
                <a:solidFill>
                  <a:srgbClr val="000000"/>
                </a:solidFill>
              </a:rPr>
              <a:t>InSar</a:t>
            </a:r>
            <a:r>
              <a:rPr lang="es-ES" i="1" dirty="0" smtClean="0">
                <a:solidFill>
                  <a:srgbClr val="000000"/>
                </a:solidFill>
              </a:rPr>
              <a:t>, </a:t>
            </a:r>
            <a:r>
              <a:rPr lang="es-ES" i="1" dirty="0" err="1" smtClean="0">
                <a:solidFill>
                  <a:srgbClr val="000000"/>
                </a:solidFill>
              </a:rPr>
              <a:t>Lidar</a:t>
            </a:r>
            <a:r>
              <a:rPr lang="es-ES" i="1" dirty="0" smtClean="0">
                <a:solidFill>
                  <a:srgbClr val="000000"/>
                </a:solidFill>
              </a:rPr>
              <a:t>, sonar</a:t>
            </a: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ISO 19145 </a:t>
            </a:r>
            <a:r>
              <a:rPr lang="es-ES" i="1" dirty="0" err="1" smtClean="0">
                <a:solidFill>
                  <a:srgbClr val="000000"/>
                </a:solidFill>
              </a:rPr>
              <a:t>Registry</a:t>
            </a:r>
            <a:r>
              <a:rPr lang="es-ES" i="1" dirty="0" smtClean="0">
                <a:solidFill>
                  <a:srgbClr val="000000"/>
                </a:solidFill>
              </a:rPr>
              <a:t> of </a:t>
            </a:r>
            <a:r>
              <a:rPr lang="es-ES" i="1" dirty="0" err="1" smtClean="0">
                <a:solidFill>
                  <a:srgbClr val="000000"/>
                </a:solidFill>
              </a:rPr>
              <a:t>representations</a:t>
            </a:r>
            <a:r>
              <a:rPr lang="es-ES" i="1" dirty="0" smtClean="0">
                <a:solidFill>
                  <a:srgbClr val="000000"/>
                </a:solidFill>
              </a:rPr>
              <a:t> of </a:t>
            </a:r>
            <a:r>
              <a:rPr lang="es-ES" i="1" dirty="0" err="1" smtClean="0">
                <a:solidFill>
                  <a:srgbClr val="000000"/>
                </a:solidFill>
              </a:rPr>
              <a:t>geogr</a:t>
            </a:r>
            <a:r>
              <a:rPr lang="es-ES" i="1" dirty="0" smtClean="0">
                <a:solidFill>
                  <a:srgbClr val="000000"/>
                </a:solidFill>
              </a:rPr>
              <a:t>. </a:t>
            </a:r>
            <a:r>
              <a:rPr lang="es-ES" i="1" dirty="0" err="1" smtClean="0">
                <a:solidFill>
                  <a:srgbClr val="000000"/>
                </a:solidFill>
              </a:rPr>
              <a:t>points</a:t>
            </a:r>
            <a:r>
              <a:rPr lang="es-ES" i="1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location</a:t>
            </a:r>
            <a:endParaRPr lang="es-ES" dirty="0" smtClean="0">
              <a:solidFill>
                <a:srgbClr val="000000"/>
              </a:solidFill>
            </a:endParaRP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ISO 19147 </a:t>
            </a:r>
            <a:r>
              <a:rPr lang="es-ES" i="1" dirty="0" smtClean="0">
                <a:solidFill>
                  <a:srgbClr val="000000"/>
                </a:solidFill>
              </a:rPr>
              <a:t>Transfer </a:t>
            </a:r>
            <a:r>
              <a:rPr lang="es-ES" i="1" dirty="0" err="1" smtClean="0">
                <a:solidFill>
                  <a:srgbClr val="000000"/>
                </a:solidFill>
              </a:rPr>
              <a:t>nodes</a:t>
            </a:r>
            <a:endParaRPr lang="es-ES" i="1" dirty="0" smtClean="0">
              <a:solidFill>
                <a:srgbClr val="000000"/>
              </a:solidFill>
            </a:endParaRP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ISO 19148 </a:t>
            </a:r>
            <a:r>
              <a:rPr lang="es-ES" i="1" dirty="0" smtClean="0">
                <a:solidFill>
                  <a:srgbClr val="000000"/>
                </a:solidFill>
              </a:rPr>
              <a:t>Linear </a:t>
            </a:r>
            <a:r>
              <a:rPr lang="es-ES" i="1" dirty="0" err="1" smtClean="0">
                <a:solidFill>
                  <a:srgbClr val="000000"/>
                </a:solidFill>
              </a:rPr>
              <a:t>references</a:t>
            </a:r>
            <a:endParaRPr lang="es-ES" i="1" dirty="0" smtClean="0">
              <a:solidFill>
                <a:srgbClr val="000000"/>
              </a:solidFill>
            </a:endParaRP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ISO 19153 </a:t>
            </a:r>
            <a:r>
              <a:rPr lang="es-ES" i="1" dirty="0" err="1" smtClean="0">
                <a:solidFill>
                  <a:srgbClr val="000000"/>
                </a:solidFill>
              </a:rPr>
              <a:t>GeoDRM</a:t>
            </a:r>
            <a:r>
              <a:rPr lang="es-ES" i="1" dirty="0" smtClean="0">
                <a:solidFill>
                  <a:srgbClr val="000000"/>
                </a:solidFill>
              </a:rPr>
              <a:t> – </a:t>
            </a:r>
            <a:r>
              <a:rPr lang="es-ES" i="1" dirty="0" err="1" smtClean="0">
                <a:solidFill>
                  <a:srgbClr val="000000"/>
                </a:solidFill>
              </a:rPr>
              <a:t>Reference</a:t>
            </a:r>
            <a:r>
              <a:rPr lang="es-ES" i="1" dirty="0" smtClean="0">
                <a:solidFill>
                  <a:srgbClr val="000000"/>
                </a:solidFill>
              </a:rPr>
              <a:t> </a:t>
            </a:r>
            <a:r>
              <a:rPr lang="es-ES" i="1" dirty="0" err="1" smtClean="0">
                <a:solidFill>
                  <a:srgbClr val="000000"/>
                </a:solidFill>
              </a:rPr>
              <a:t>model</a:t>
            </a:r>
            <a:endParaRPr lang="es-ES" i="1" dirty="0" smtClean="0">
              <a:solidFill>
                <a:srgbClr val="000000"/>
              </a:solidFill>
            </a:endParaRP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ISO 19154 </a:t>
            </a:r>
            <a:r>
              <a:rPr lang="es-ES" i="1" dirty="0" err="1" smtClean="0">
                <a:solidFill>
                  <a:srgbClr val="000000"/>
                </a:solidFill>
              </a:rPr>
              <a:t>Ubiquitous</a:t>
            </a:r>
            <a:r>
              <a:rPr lang="es-ES" i="1" dirty="0" smtClean="0">
                <a:solidFill>
                  <a:srgbClr val="000000"/>
                </a:solidFill>
              </a:rPr>
              <a:t> </a:t>
            </a:r>
            <a:r>
              <a:rPr lang="es-ES" i="1" dirty="0" err="1" smtClean="0">
                <a:solidFill>
                  <a:srgbClr val="000000"/>
                </a:solidFill>
              </a:rPr>
              <a:t>public</a:t>
            </a:r>
            <a:r>
              <a:rPr lang="es-ES" i="1" dirty="0" smtClean="0">
                <a:solidFill>
                  <a:srgbClr val="000000"/>
                </a:solidFill>
              </a:rPr>
              <a:t> </a:t>
            </a:r>
            <a:r>
              <a:rPr lang="es-ES" i="1" dirty="0" err="1" smtClean="0">
                <a:solidFill>
                  <a:srgbClr val="000000"/>
                </a:solidFill>
              </a:rPr>
              <a:t>acces</a:t>
            </a:r>
            <a:r>
              <a:rPr lang="es-ES" i="1" dirty="0" smtClean="0">
                <a:solidFill>
                  <a:srgbClr val="000000"/>
                </a:solidFill>
              </a:rPr>
              <a:t> – </a:t>
            </a:r>
            <a:r>
              <a:rPr lang="es-ES" i="1" dirty="0" err="1" smtClean="0">
                <a:solidFill>
                  <a:srgbClr val="000000"/>
                </a:solidFill>
              </a:rPr>
              <a:t>Reference</a:t>
            </a:r>
            <a:r>
              <a:rPr lang="es-ES" i="1" dirty="0" smtClean="0">
                <a:solidFill>
                  <a:srgbClr val="000000"/>
                </a:solidFill>
              </a:rPr>
              <a:t> </a:t>
            </a:r>
            <a:r>
              <a:rPr lang="es-ES" i="1" dirty="0" err="1" smtClean="0">
                <a:solidFill>
                  <a:srgbClr val="000000"/>
                </a:solidFill>
              </a:rPr>
              <a:t>model</a:t>
            </a:r>
            <a:endParaRPr lang="es-ES" i="1" dirty="0" smtClean="0">
              <a:solidFill>
                <a:srgbClr val="000000"/>
              </a:solidFill>
            </a:endParaRP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ISO 19155 </a:t>
            </a:r>
            <a:r>
              <a:rPr lang="es-ES" i="1" dirty="0" smtClean="0">
                <a:solidFill>
                  <a:srgbClr val="000000"/>
                </a:solidFill>
              </a:rPr>
              <a:t>Place </a:t>
            </a:r>
            <a:r>
              <a:rPr lang="es-ES" i="1" dirty="0" err="1" smtClean="0">
                <a:solidFill>
                  <a:srgbClr val="000000"/>
                </a:solidFill>
              </a:rPr>
              <a:t>Identifier</a:t>
            </a:r>
            <a:r>
              <a:rPr lang="es-ES" i="1" dirty="0" smtClean="0">
                <a:solidFill>
                  <a:srgbClr val="000000"/>
                </a:solidFill>
              </a:rPr>
              <a:t> </a:t>
            </a:r>
            <a:r>
              <a:rPr lang="es-ES" i="1" dirty="0" err="1" smtClean="0">
                <a:solidFill>
                  <a:srgbClr val="000000"/>
                </a:solidFill>
              </a:rPr>
              <a:t>architecture</a:t>
            </a:r>
            <a:endParaRPr lang="es-ES" i="1" dirty="0" smtClean="0">
              <a:solidFill>
                <a:srgbClr val="000000"/>
              </a:solidFill>
            </a:endParaRPr>
          </a:p>
          <a:p>
            <a:pPr lvl="2"/>
            <a:r>
              <a:rPr lang="es-ES" dirty="0" smtClean="0">
                <a:solidFill>
                  <a:srgbClr val="000000"/>
                </a:solidFill>
              </a:rPr>
              <a:t>ISO 19159-1 </a:t>
            </a:r>
            <a:r>
              <a:rPr lang="en-US" i="1" dirty="0" smtClean="0">
                <a:solidFill>
                  <a:srgbClr val="000000"/>
                </a:solidFill>
              </a:rPr>
              <a:t>Calibration and validation of remote sensing imagery sensors -- Part 1: Optical sensors</a:t>
            </a:r>
            <a:endParaRPr lang="es-ES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 Conclusiones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Excelente ambiente colaborativo</a:t>
            </a:r>
          </a:p>
          <a:p>
            <a:r>
              <a:rPr lang="es-ES" dirty="0" smtClean="0"/>
              <a:t>Gran progreso en poco tiempo</a:t>
            </a:r>
          </a:p>
          <a:p>
            <a:endParaRPr lang="es-ES" dirty="0" smtClean="0"/>
          </a:p>
          <a:p>
            <a:r>
              <a:rPr lang="es-ES" dirty="0" smtClean="0"/>
              <a:t>La reunión ha sido un éxito</a:t>
            </a:r>
          </a:p>
          <a:p>
            <a:endParaRPr lang="es-ES" dirty="0" smtClean="0"/>
          </a:p>
          <a:p>
            <a:r>
              <a:rPr lang="es-ES" dirty="0" smtClean="0"/>
              <a:t>Gran importancia de tener un espacio de pensamiento y comunicación panhispánico y universal</a:t>
            </a:r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GB" sz="2800" dirty="0" smtClean="0"/>
              <a:t> Red </a:t>
            </a:r>
            <a:r>
              <a:rPr lang="en-GB" sz="2800" dirty="0"/>
              <a:t>I3Geo</a:t>
            </a:r>
          </a:p>
        </p:txBody>
      </p:sp>
      <p:sp>
        <p:nvSpPr>
          <p:cNvPr id="149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Red </a:t>
            </a:r>
            <a:r>
              <a:rPr lang="en-GB" sz="2800" dirty="0" err="1"/>
              <a:t>Iberoamericana</a:t>
            </a:r>
            <a:r>
              <a:rPr lang="en-GB" sz="2800" dirty="0"/>
              <a:t> de </a:t>
            </a:r>
            <a:r>
              <a:rPr lang="en-GB" sz="2800" dirty="0" err="1"/>
              <a:t>Infraestructuras</a:t>
            </a:r>
            <a:r>
              <a:rPr lang="en-GB" sz="2800" dirty="0"/>
              <a:t> de IG</a:t>
            </a:r>
          </a:p>
          <a:p>
            <a:pPr lvl="1"/>
            <a:r>
              <a:rPr lang="en-GB" sz="2400" dirty="0" err="1"/>
              <a:t>Creada</a:t>
            </a:r>
            <a:r>
              <a:rPr lang="en-GB" sz="2400" dirty="0"/>
              <a:t> en la </a:t>
            </a:r>
            <a:r>
              <a:rPr lang="en-GB" sz="2400" dirty="0" smtClean="0"/>
              <a:t>XXIV </a:t>
            </a:r>
            <a:r>
              <a:rPr lang="en-GB" sz="2400" dirty="0"/>
              <a:t>ICC (Chile) </a:t>
            </a:r>
            <a:r>
              <a:rPr lang="en-GB" sz="2400" dirty="0" smtClean="0"/>
              <a:t>2009</a:t>
            </a:r>
            <a:endParaRPr lang="en-GB" sz="2400" dirty="0"/>
          </a:p>
          <a:p>
            <a:pPr lvl="1"/>
            <a:r>
              <a:rPr lang="en-GB" sz="2400" dirty="0"/>
              <a:t>A </a:t>
            </a:r>
            <a:r>
              <a:rPr lang="en-GB" sz="2400" dirty="0" err="1"/>
              <a:t>iniciativa</a:t>
            </a:r>
            <a:r>
              <a:rPr lang="en-GB" sz="2400" dirty="0"/>
              <a:t> del IGN </a:t>
            </a:r>
            <a:r>
              <a:rPr lang="en-GB" sz="2400" dirty="0" err="1"/>
              <a:t>España</a:t>
            </a:r>
            <a:endParaRPr lang="en-GB" sz="2400" dirty="0"/>
          </a:p>
          <a:p>
            <a:pPr lvl="1"/>
            <a:r>
              <a:rPr lang="en-GB" sz="2400" dirty="0" err="1"/>
              <a:t>Respaldo</a:t>
            </a:r>
            <a:r>
              <a:rPr lang="en-GB" sz="2400" dirty="0"/>
              <a:t> de S. G. </a:t>
            </a:r>
            <a:r>
              <a:rPr lang="en-GB" sz="2400" dirty="0" err="1"/>
              <a:t>Iberoamericana</a:t>
            </a:r>
            <a:r>
              <a:rPr lang="en-GB" sz="2400" dirty="0"/>
              <a:t> e IPGH</a:t>
            </a:r>
          </a:p>
          <a:p>
            <a:pPr lvl="2"/>
            <a:r>
              <a:rPr lang="en-GB" sz="2200" dirty="0" err="1" smtClean="0">
                <a:solidFill>
                  <a:srgbClr val="000000"/>
                </a:solidFill>
              </a:rPr>
              <a:t>Fimado</a:t>
            </a:r>
            <a:r>
              <a:rPr lang="en-GB" sz="2200" dirty="0" smtClean="0">
                <a:solidFill>
                  <a:srgbClr val="000000"/>
                </a:solidFill>
              </a:rPr>
              <a:t>  </a:t>
            </a:r>
            <a:r>
              <a:rPr lang="en-GB" sz="2200" dirty="0" err="1" smtClean="0">
                <a:solidFill>
                  <a:srgbClr val="000000"/>
                </a:solidFill>
              </a:rPr>
              <a:t>por</a:t>
            </a:r>
            <a:r>
              <a:rPr lang="en-GB" sz="2200" dirty="0" smtClean="0">
                <a:solidFill>
                  <a:srgbClr val="000000"/>
                </a:solidFill>
              </a:rPr>
              <a:t> IPGH, IGN </a:t>
            </a:r>
            <a:r>
              <a:rPr lang="en-GB" sz="2200" dirty="0" err="1" smtClean="0">
                <a:solidFill>
                  <a:srgbClr val="000000"/>
                </a:solidFill>
              </a:rPr>
              <a:t>España</a:t>
            </a:r>
            <a:r>
              <a:rPr lang="en-GB" dirty="0" smtClean="0">
                <a:solidFill>
                  <a:srgbClr val="000000"/>
                </a:solidFill>
              </a:rPr>
              <a:t>, </a:t>
            </a:r>
            <a:r>
              <a:rPr lang="en-GB" sz="2200" dirty="0" smtClean="0">
                <a:solidFill>
                  <a:srgbClr val="000000"/>
                </a:solidFill>
              </a:rPr>
              <a:t>IGM Chile, INEGI México, IGN </a:t>
            </a:r>
            <a:r>
              <a:rPr lang="en-GB" sz="2200" dirty="0" err="1" smtClean="0">
                <a:solidFill>
                  <a:srgbClr val="000000"/>
                </a:solidFill>
              </a:rPr>
              <a:t>Perú</a:t>
            </a:r>
            <a:r>
              <a:rPr lang="en-GB" dirty="0" smtClean="0">
                <a:solidFill>
                  <a:srgbClr val="000000"/>
                </a:solidFill>
              </a:rPr>
              <a:t>; </a:t>
            </a:r>
            <a:r>
              <a:rPr lang="en-GB" dirty="0" err="1" smtClean="0">
                <a:solidFill>
                  <a:srgbClr val="000000"/>
                </a:solidFill>
              </a:rPr>
              <a:t>como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observadores</a:t>
            </a:r>
            <a:r>
              <a:rPr lang="en-GB" dirty="0" smtClean="0">
                <a:solidFill>
                  <a:srgbClr val="000000"/>
                </a:solidFill>
              </a:rPr>
              <a:t>, </a:t>
            </a:r>
            <a:r>
              <a:rPr lang="en-GB" sz="2200" dirty="0" smtClean="0">
                <a:solidFill>
                  <a:srgbClr val="000000"/>
                </a:solidFill>
              </a:rPr>
              <a:t>EE. UU., </a:t>
            </a:r>
            <a:r>
              <a:rPr lang="en-GB" sz="2200" dirty="0">
                <a:solidFill>
                  <a:srgbClr val="000000"/>
                </a:solidFill>
              </a:rPr>
              <a:t>Cuba y CAF</a:t>
            </a:r>
          </a:p>
          <a:p>
            <a:pPr lvl="2"/>
            <a:r>
              <a:rPr lang="en-GB" sz="2200" dirty="0" err="1" smtClean="0">
                <a:solidFill>
                  <a:srgbClr val="000000"/>
                </a:solidFill>
              </a:rPr>
              <a:t>Mostraron</a:t>
            </a:r>
            <a:r>
              <a:rPr lang="en-GB" sz="2200" dirty="0" smtClean="0">
                <a:solidFill>
                  <a:srgbClr val="000000"/>
                </a:solidFill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</a:rPr>
              <a:t>interés</a:t>
            </a:r>
            <a:r>
              <a:rPr lang="en-GB" sz="2200" dirty="0" smtClean="0">
                <a:solidFill>
                  <a:srgbClr val="000000"/>
                </a:solidFill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</a:rPr>
              <a:t>otros</a:t>
            </a:r>
            <a:r>
              <a:rPr lang="en-GB" sz="2200" dirty="0" smtClean="0">
                <a:solidFill>
                  <a:srgbClr val="000000"/>
                </a:solidFill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</a:rPr>
              <a:t>GeoInstitutos</a:t>
            </a:r>
            <a:endParaRPr lang="en-GB" sz="2200" dirty="0" smtClean="0">
              <a:solidFill>
                <a:srgbClr val="000000"/>
              </a:solidFill>
            </a:endParaRPr>
          </a:p>
          <a:p>
            <a:pPr lvl="2"/>
            <a:r>
              <a:rPr lang="en-GB" dirty="0" err="1" smtClean="0">
                <a:solidFill>
                  <a:srgbClr val="000000"/>
                </a:solidFill>
              </a:rPr>
              <a:t>Secr</a:t>
            </a:r>
            <a:r>
              <a:rPr lang="en-GB" sz="2200" dirty="0" err="1" smtClean="0">
                <a:solidFill>
                  <a:srgbClr val="000000"/>
                </a:solidFill>
              </a:rPr>
              <a:t>etaría</a:t>
            </a:r>
            <a:r>
              <a:rPr lang="en-GB" sz="2200" dirty="0" smtClean="0">
                <a:solidFill>
                  <a:srgbClr val="000000"/>
                </a:solidFill>
              </a:rPr>
              <a:t> </a:t>
            </a:r>
            <a:r>
              <a:rPr lang="en-GB" sz="2200" dirty="0" err="1">
                <a:solidFill>
                  <a:srgbClr val="000000"/>
                </a:solidFill>
              </a:rPr>
              <a:t>Operativa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CNIG</a:t>
            </a:r>
          </a:p>
          <a:p>
            <a:r>
              <a:rPr lang="en-GB" dirty="0" smtClean="0"/>
              <a:t>Fin: </a:t>
            </a:r>
            <a:r>
              <a:rPr lang="en-GB" dirty="0" err="1" smtClean="0"/>
              <a:t>Coordinar</a:t>
            </a:r>
            <a:r>
              <a:rPr lang="en-GB" dirty="0" smtClean="0"/>
              <a:t> </a:t>
            </a:r>
            <a:r>
              <a:rPr lang="en-GB" dirty="0" err="1" smtClean="0"/>
              <a:t>actividades</a:t>
            </a:r>
            <a:r>
              <a:rPr lang="en-GB" dirty="0" smtClean="0"/>
              <a:t> de IG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alcanzar</a:t>
            </a:r>
            <a:r>
              <a:rPr lang="en-GB" dirty="0" smtClean="0"/>
              <a:t> la </a:t>
            </a:r>
            <a:r>
              <a:rPr lang="en-GB" dirty="0" err="1" smtClean="0"/>
              <a:t>interoperabilidad</a:t>
            </a:r>
            <a:r>
              <a:rPr lang="en-GB" dirty="0" smtClean="0"/>
              <a:t> de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Infraestructuras</a:t>
            </a:r>
            <a:r>
              <a:rPr lang="en-GB" dirty="0" smtClean="0"/>
              <a:t> de IG</a:t>
            </a:r>
          </a:p>
          <a:p>
            <a:r>
              <a:rPr lang="en-GB" dirty="0" err="1" smtClean="0"/>
              <a:t>Actividades</a:t>
            </a:r>
            <a:r>
              <a:rPr lang="en-GB" dirty="0" smtClean="0"/>
              <a:t>: </a:t>
            </a:r>
            <a:r>
              <a:rPr lang="en-GB" dirty="0" err="1" smtClean="0"/>
              <a:t>formación</a:t>
            </a:r>
            <a:r>
              <a:rPr lang="en-GB" dirty="0" smtClean="0"/>
              <a:t>, </a:t>
            </a:r>
            <a:r>
              <a:rPr lang="en-GB" dirty="0" err="1" smtClean="0"/>
              <a:t>proyectos</a:t>
            </a:r>
            <a:r>
              <a:rPr lang="en-GB" dirty="0" smtClean="0"/>
              <a:t>, </a:t>
            </a:r>
            <a:r>
              <a:rPr lang="en-GB" dirty="0" err="1" smtClean="0"/>
              <a:t>investigación</a:t>
            </a:r>
            <a:r>
              <a:rPr lang="en-GB" dirty="0" smtClean="0"/>
              <a:t>...</a:t>
            </a:r>
          </a:p>
          <a:p>
            <a:pPr lvl="2"/>
            <a:endParaRPr lang="en-GB" sz="2200" dirty="0"/>
          </a:p>
          <a:p>
            <a:pPr lvl="2">
              <a:buNone/>
            </a:pPr>
            <a:r>
              <a:rPr lang="en-GB" dirty="0" smtClean="0">
                <a:solidFill>
                  <a:srgbClr val="000000"/>
                </a:solidFill>
              </a:rPr>
              <a:t>			http://www.r3igeo.org/</a:t>
            </a:r>
            <a:endParaRPr lang="en-GB" sz="2200" dirty="0">
              <a:solidFill>
                <a:srgbClr val="000000"/>
              </a:solidFill>
            </a:endParaRPr>
          </a:p>
          <a:p>
            <a:pPr lvl="1"/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 Acción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65000"/>
              <a:buBlip>
                <a:blip r:embed="rId2"/>
              </a:buBlip>
            </a:pPr>
            <a:r>
              <a:rPr lang="es-ES" sz="2800" dirty="0" smtClean="0"/>
              <a:t>«Armonización de Terminología y Normas ISO 19100 en español»</a:t>
            </a:r>
          </a:p>
          <a:p>
            <a:pPr marL="342900" lvl="1" indent="-342900">
              <a:buSzPct val="65000"/>
              <a:buBlip>
                <a:blip r:embed="rId2"/>
              </a:buBlip>
            </a:pPr>
            <a:r>
              <a:rPr lang="es-ES" sz="2800" dirty="0" smtClean="0"/>
              <a:t>Objetivos</a:t>
            </a:r>
          </a:p>
          <a:p>
            <a:pPr marL="742950" lvl="2" indent="-342900">
              <a:buSzPct val="65000"/>
              <a:buBlip>
                <a:blip r:embed="rId2"/>
              </a:buBlip>
            </a:pPr>
            <a:r>
              <a:rPr lang="es-ES" sz="2600" dirty="0" smtClean="0">
                <a:solidFill>
                  <a:srgbClr val="000000"/>
                </a:solidFill>
              </a:rPr>
              <a:t>Armonizar la terminología en el campo de la IG</a:t>
            </a:r>
          </a:p>
          <a:p>
            <a:pPr marL="742950" lvl="2" indent="-342900">
              <a:buSzPct val="65000"/>
              <a:buBlip>
                <a:blip r:embed="rId2"/>
              </a:buBlip>
            </a:pPr>
            <a:r>
              <a:rPr lang="es-ES" sz="2600" dirty="0" smtClean="0">
                <a:solidFill>
                  <a:srgbClr val="000000"/>
                </a:solidFill>
              </a:rPr>
              <a:t>Armonizar en lo posible normas ISO 19100</a:t>
            </a:r>
          </a:p>
          <a:p>
            <a:pPr marL="342900" lvl="1" indent="-342900">
              <a:buSzPct val="65000"/>
              <a:buBlip>
                <a:blip r:embed="rId2"/>
              </a:buBlip>
            </a:pPr>
            <a:r>
              <a:rPr lang="es-ES" sz="2600" dirty="0" smtClean="0"/>
              <a:t>Reuniones</a:t>
            </a:r>
          </a:p>
          <a:p>
            <a:pPr marL="742950" lvl="2" indent="-342900">
              <a:buSzPct val="65000"/>
              <a:buBlip>
                <a:blip r:embed="rId2"/>
              </a:buBlip>
            </a:pPr>
            <a:r>
              <a:rPr lang="es-ES" sz="2600" dirty="0" smtClean="0">
                <a:solidFill>
                  <a:srgbClr val="000000"/>
                </a:solidFill>
              </a:rPr>
              <a:t>Bogotá 2010</a:t>
            </a:r>
          </a:p>
          <a:p>
            <a:pPr marL="742950" lvl="2" indent="-342900">
              <a:buSzPct val="65000"/>
              <a:buBlip>
                <a:blip r:embed="rId2"/>
              </a:buBlip>
            </a:pPr>
            <a:r>
              <a:rPr lang="es-ES" sz="2600" dirty="0" smtClean="0">
                <a:solidFill>
                  <a:srgbClr val="000000"/>
                </a:solidFill>
              </a:rPr>
              <a:t>Panamá 2011</a:t>
            </a:r>
          </a:p>
          <a:p>
            <a:pPr marL="742950" lvl="2" indent="-342900">
              <a:buSzPct val="65000"/>
              <a:buBlip>
                <a:blip r:embed="rId2"/>
              </a:buBlip>
            </a:pPr>
            <a:r>
              <a:rPr lang="es-ES" sz="2600" dirty="0" smtClean="0">
                <a:solidFill>
                  <a:srgbClr val="000000"/>
                </a:solidFill>
              </a:rPr>
              <a:t>Teleconferencias</a:t>
            </a:r>
          </a:p>
          <a:p>
            <a:pPr marL="742950" lvl="2" indent="-342900">
              <a:buSzPct val="65000"/>
              <a:buBlip>
                <a:blip r:embed="rId2"/>
              </a:buBlip>
            </a:pPr>
            <a:endParaRPr lang="es-ES" sz="26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 Resultados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Glosario panhispánico ISO/TC211 v1</a:t>
            </a:r>
          </a:p>
          <a:p>
            <a:endParaRPr lang="es-ES" dirty="0" smtClean="0"/>
          </a:p>
          <a:p>
            <a:r>
              <a:rPr lang="es-ES" dirty="0" smtClean="0"/>
              <a:t>Guía de Normas de ISO/TC 211 v2</a:t>
            </a:r>
          </a:p>
          <a:p>
            <a:pPr lvl="1"/>
            <a:r>
              <a:rPr lang="es-ES" dirty="0" smtClean="0"/>
              <a:t>Colaboración con IPGH</a:t>
            </a:r>
          </a:p>
          <a:p>
            <a:endParaRPr lang="es-ES" dirty="0" smtClean="0"/>
          </a:p>
          <a:p>
            <a:r>
              <a:rPr lang="es-ES" dirty="0" smtClean="0"/>
              <a:t>Intercambio de normas ISO 19100 traducidas al español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 Glosario panhispánico ISO/TC211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690 términos clave de 50 normas ISO 19100</a:t>
            </a:r>
          </a:p>
          <a:p>
            <a:r>
              <a:rPr lang="es-ES" dirty="0" smtClean="0"/>
              <a:t>Parte del Glosario multilingüe ISO/TC211</a:t>
            </a:r>
          </a:p>
          <a:p>
            <a:pPr lvl="1"/>
            <a:r>
              <a:rPr lang="es-ES" dirty="0" smtClean="0"/>
              <a:t>En http://www.isotc211.org/</a:t>
            </a:r>
          </a:p>
          <a:p>
            <a:r>
              <a:rPr lang="es-ES" dirty="0" smtClean="0"/>
              <a:t>Versión más amplia de 14 (después de la inglesa)</a:t>
            </a:r>
          </a:p>
          <a:p>
            <a:r>
              <a:rPr lang="es-ES" dirty="0" smtClean="0"/>
              <a:t>Única plurinacional</a:t>
            </a:r>
          </a:p>
          <a:p>
            <a:endParaRPr lang="es-ES" dirty="0" smtClean="0"/>
          </a:p>
          <a:p>
            <a:r>
              <a:rPr lang="es-ES" dirty="0" smtClean="0"/>
              <a:t>Términos y definiciones consensuados </a:t>
            </a:r>
          </a:p>
          <a:p>
            <a:pPr lvl="1"/>
            <a:r>
              <a:rPr lang="es-ES" sz="2000" dirty="0" smtClean="0">
                <a:solidFill>
                  <a:srgbClr val="000000"/>
                </a:solidFill>
              </a:rPr>
              <a:t>11 países: Argentina, Bolivia, Chile, Colombia, </a:t>
            </a:r>
          </a:p>
          <a:p>
            <a:pPr lvl="1">
              <a:buNone/>
            </a:pPr>
            <a:r>
              <a:rPr lang="es-ES" sz="2000" dirty="0" smtClean="0">
                <a:solidFill>
                  <a:srgbClr val="000000"/>
                </a:solidFill>
              </a:rPr>
              <a:t>Cuba,  Ecuador, El Salvador, España, México, </a:t>
            </a:r>
          </a:p>
          <a:p>
            <a:pPr lvl="1">
              <a:buNone/>
            </a:pPr>
            <a:r>
              <a:rPr lang="es-ES" sz="2000" dirty="0" smtClean="0">
                <a:solidFill>
                  <a:srgbClr val="000000"/>
                </a:solidFill>
              </a:rPr>
              <a:t>Panamá  y Uruguay</a:t>
            </a:r>
          </a:p>
          <a:p>
            <a:pPr lvl="1"/>
            <a:r>
              <a:rPr lang="es-ES" sz="2000" dirty="0" smtClean="0">
                <a:solidFill>
                  <a:srgbClr val="000000"/>
                </a:solidFill>
              </a:rPr>
              <a:t>&gt; 2 años de trabajo</a:t>
            </a:r>
            <a:endParaRPr lang="es-ES" sz="2000" dirty="0">
              <a:solidFill>
                <a:srgbClr val="000000"/>
              </a:solidFill>
            </a:endParaRPr>
          </a:p>
        </p:txBody>
      </p:sp>
      <p:pic>
        <p:nvPicPr>
          <p:cNvPr id="63490" name="Picture 2" descr="http://4.bp.blogspot.com/-KtN8bu7ty4M/UNLOD092UzI/AAAAAAAAHNk/8TDaPqtjWOo/s1600/Antoni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2956" y="3514420"/>
            <a:ext cx="2606452" cy="25861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 Algunos ejemplos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0500" y="856964"/>
            <a:ext cx="8737600" cy="4978400"/>
          </a:xfrm>
        </p:spPr>
        <p:txBody>
          <a:bodyPr/>
          <a:lstStyle/>
          <a:p>
            <a:r>
              <a:rPr lang="es-ES" sz="2400" i="1" dirty="0" err="1" smtClean="0"/>
              <a:t>feature</a:t>
            </a:r>
            <a:r>
              <a:rPr lang="es-ES" sz="2400" dirty="0" smtClean="0"/>
              <a:t>			objeto geográfico (fenómeno)</a:t>
            </a:r>
          </a:p>
          <a:p>
            <a:r>
              <a:rPr lang="es-ES" sz="2400" i="1" dirty="0" err="1" smtClean="0"/>
              <a:t>grid</a:t>
            </a:r>
            <a:r>
              <a:rPr lang="es-ES" sz="2400" dirty="0" smtClean="0"/>
              <a:t>				malla (grilla)</a:t>
            </a:r>
          </a:p>
          <a:p>
            <a:r>
              <a:rPr lang="es-ES" sz="2400" i="1" dirty="0" err="1" smtClean="0"/>
              <a:t>accuracy</a:t>
            </a:r>
            <a:r>
              <a:rPr lang="es-ES" sz="2400" dirty="0" smtClean="0"/>
              <a:t>			exactitud</a:t>
            </a:r>
          </a:p>
          <a:p>
            <a:r>
              <a:rPr lang="es-ES" sz="2400" i="1" dirty="0" smtClean="0"/>
              <a:t>buffer</a:t>
            </a:r>
            <a:r>
              <a:rPr lang="es-ES" sz="2400" dirty="0" smtClean="0"/>
              <a:t>			</a:t>
            </a:r>
            <a:r>
              <a:rPr lang="es-ES" sz="2400" i="1" dirty="0" err="1" smtClean="0"/>
              <a:t>buffer</a:t>
            </a:r>
            <a:endParaRPr lang="es-ES" sz="2400" i="1" dirty="0" smtClean="0"/>
          </a:p>
          <a:p>
            <a:r>
              <a:rPr lang="es-ES" sz="2400" i="1" dirty="0" err="1" smtClean="0"/>
              <a:t>coboundary</a:t>
            </a:r>
            <a:r>
              <a:rPr lang="es-ES" sz="2400" dirty="0" smtClean="0"/>
              <a:t>		</a:t>
            </a:r>
            <a:r>
              <a:rPr lang="es-ES" sz="2400" dirty="0" err="1" smtClean="0"/>
              <a:t>cofrontera</a:t>
            </a:r>
            <a:endParaRPr lang="es-ES" sz="2400" dirty="0" smtClean="0"/>
          </a:p>
          <a:p>
            <a:r>
              <a:rPr lang="es-ES" sz="2400" i="1" dirty="0" err="1" smtClean="0"/>
              <a:t>convex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hull</a:t>
            </a:r>
            <a:r>
              <a:rPr lang="es-ES" sz="2400" dirty="0" smtClean="0"/>
              <a:t>			cierre convexo</a:t>
            </a:r>
          </a:p>
          <a:p>
            <a:r>
              <a:rPr lang="es-ES" sz="2400" i="1" dirty="0" err="1" smtClean="0"/>
              <a:t>coupling</a:t>
            </a:r>
            <a:r>
              <a:rPr lang="es-ES" sz="2400" dirty="0" smtClean="0"/>
              <a:t> 			acoplamiento</a:t>
            </a:r>
          </a:p>
          <a:p>
            <a:r>
              <a:rPr lang="es-ES" sz="2400" i="1" dirty="0" err="1" smtClean="0"/>
              <a:t>cross-mapping</a:t>
            </a:r>
            <a:r>
              <a:rPr lang="es-ES" sz="2400" dirty="0" smtClean="0"/>
              <a:t>		correspondencia cruzada</a:t>
            </a:r>
          </a:p>
          <a:p>
            <a:r>
              <a:rPr lang="es-ES" sz="2400" i="1" dirty="0" err="1" smtClean="0"/>
              <a:t>edge</a:t>
            </a:r>
            <a:r>
              <a:rPr lang="es-ES" sz="2400" dirty="0" smtClean="0"/>
              <a:t>			arco</a:t>
            </a:r>
          </a:p>
          <a:p>
            <a:r>
              <a:rPr lang="es-ES" sz="2400" i="1" dirty="0" err="1" smtClean="0"/>
              <a:t>file</a:t>
            </a:r>
            <a:r>
              <a:rPr lang="es-ES" sz="2400" i="1" dirty="0" smtClean="0"/>
              <a:t>				fichero (archivo)</a:t>
            </a:r>
          </a:p>
          <a:p>
            <a:r>
              <a:rPr lang="es-ES" sz="2400" i="1" dirty="0" err="1" smtClean="0"/>
              <a:t>gazetteer</a:t>
            </a:r>
            <a:r>
              <a:rPr lang="es-ES" sz="2400" i="1" dirty="0" smtClean="0"/>
              <a:t>			nomenclátor geográfico</a:t>
            </a:r>
          </a:p>
          <a:p>
            <a:r>
              <a:rPr lang="es-ES" sz="2400" i="1" dirty="0" err="1" smtClean="0"/>
              <a:t>Abstract</a:t>
            </a:r>
            <a:r>
              <a:rPr lang="es-ES" sz="2400" i="1" dirty="0" smtClean="0"/>
              <a:t> Test Suite</a:t>
            </a:r>
            <a:r>
              <a:rPr lang="es-ES" sz="2400" dirty="0" smtClean="0"/>
              <a:t> 	Conjunto de pruebas abstractas	</a:t>
            </a:r>
            <a:endParaRPr lang="es-E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 Solo 5 variantes nacionales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fenómeno (ES, AR)		</a:t>
            </a:r>
            <a:r>
              <a:rPr lang="es-ES" i="1" dirty="0" err="1" smtClean="0"/>
              <a:t>feature</a:t>
            </a:r>
            <a:endParaRPr lang="es-ES" i="1" dirty="0" smtClean="0"/>
          </a:p>
          <a:p>
            <a:pPr lvl="1"/>
            <a:r>
              <a:rPr lang="es-ES" dirty="0" smtClean="0"/>
              <a:t>objeto geográfico</a:t>
            </a:r>
          </a:p>
          <a:p>
            <a:r>
              <a:rPr lang="es-ES" dirty="0" smtClean="0"/>
              <a:t>archivo (CL, MX, EC)	</a:t>
            </a:r>
            <a:r>
              <a:rPr lang="es-ES" i="1" dirty="0" err="1" smtClean="0"/>
              <a:t>file</a:t>
            </a:r>
            <a:endParaRPr lang="es-ES" i="1" dirty="0" smtClean="0"/>
          </a:p>
          <a:p>
            <a:pPr lvl="1"/>
            <a:r>
              <a:rPr lang="es-ES" dirty="0" smtClean="0"/>
              <a:t>fichero</a:t>
            </a:r>
          </a:p>
          <a:p>
            <a:r>
              <a:rPr lang="es-ES" dirty="0" smtClean="0"/>
              <a:t>objeto espacial (MX)		</a:t>
            </a:r>
            <a:r>
              <a:rPr lang="es-ES" i="1" dirty="0" err="1" smtClean="0"/>
              <a:t>geographic</a:t>
            </a:r>
            <a:r>
              <a:rPr lang="es-ES" i="1" dirty="0" smtClean="0"/>
              <a:t> </a:t>
            </a:r>
            <a:r>
              <a:rPr lang="es-ES" i="1" dirty="0" err="1" smtClean="0"/>
              <a:t>feature</a:t>
            </a:r>
            <a:endParaRPr lang="es-ES" i="1" dirty="0" smtClean="0"/>
          </a:p>
          <a:p>
            <a:pPr lvl="1"/>
            <a:r>
              <a:rPr lang="es-ES" dirty="0" smtClean="0"/>
              <a:t>objeto geográfico</a:t>
            </a:r>
          </a:p>
          <a:p>
            <a:r>
              <a:rPr lang="es-ES" dirty="0" smtClean="0"/>
              <a:t>cuadrícula (EC)		</a:t>
            </a:r>
            <a:r>
              <a:rPr lang="es-ES" i="1" dirty="0" err="1" smtClean="0"/>
              <a:t>grid</a:t>
            </a:r>
            <a:endParaRPr lang="es-ES" i="1" dirty="0" smtClean="0"/>
          </a:p>
          <a:p>
            <a:pPr lvl="1"/>
            <a:r>
              <a:rPr lang="es-ES" dirty="0" smtClean="0"/>
              <a:t>malla</a:t>
            </a:r>
          </a:p>
          <a:p>
            <a:r>
              <a:rPr lang="es-ES" dirty="0" smtClean="0"/>
              <a:t>grilla (CO)			</a:t>
            </a:r>
            <a:r>
              <a:rPr lang="es-ES" i="1" dirty="0" err="1" smtClean="0"/>
              <a:t>grid</a:t>
            </a:r>
            <a:endParaRPr lang="es-ES" i="1" dirty="0" smtClean="0"/>
          </a:p>
          <a:p>
            <a:pPr lvl="1"/>
            <a:r>
              <a:rPr lang="es-ES" dirty="0" smtClean="0"/>
              <a:t>malla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 Guía de normas ISO/TC211 de IPGH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0501" y="952500"/>
            <a:ext cx="4586216" cy="4978400"/>
          </a:xfrm>
        </p:spPr>
        <p:txBody>
          <a:bodyPr/>
          <a:lstStyle/>
          <a:p>
            <a:r>
              <a:rPr lang="es-ES" dirty="0" smtClean="0"/>
              <a:t>Versión 1			2010</a:t>
            </a:r>
          </a:p>
          <a:p>
            <a:pPr lvl="1"/>
            <a:r>
              <a:rPr lang="es-ES" dirty="0" smtClean="0"/>
              <a:t>Traducción resúmenes de normas en inglés aprobadas hasta 2009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Versión 2 		2013</a:t>
            </a:r>
          </a:p>
          <a:p>
            <a:pPr lvl="1"/>
            <a:r>
              <a:rPr lang="es-ES" dirty="0" smtClean="0"/>
              <a:t>Armonizada con Glosario panhispánico ISO/TC211</a:t>
            </a:r>
          </a:p>
          <a:p>
            <a:pPr lvl="1"/>
            <a:r>
              <a:rPr lang="es-ES" dirty="0" smtClean="0"/>
              <a:t>Resumen en español de normas ISO 19100 hasta 2012-06</a:t>
            </a:r>
            <a:endParaRPr lang="es-ES" dirty="0"/>
          </a:p>
        </p:txBody>
      </p:sp>
      <p:pic>
        <p:nvPicPr>
          <p:cNvPr id="4" name="3 Imagen" descr="GuiaNormasIOTC2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9563" y="1084172"/>
            <a:ext cx="3626892" cy="4714069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760555" y="6168786"/>
            <a:ext cx="5190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solidFill>
                  <a:srgbClr val="000000"/>
                </a:solidFill>
              </a:rPr>
              <a:t>http://www.ipgh.org/publicaciones/po-0547.html</a:t>
            </a:r>
            <a:endParaRPr lang="es-E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ntura Sumi">
  <a:themeElements>
    <a:clrScheme name="Pintura Sumi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Pintura Sumi">
      <a:majorFont>
        <a:latin typeface="Tahoma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intura Sumi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ura Sumi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ura Sum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ura Sumi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ura Sumi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ura Sumi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ura Sumi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GN">
  <a:themeElements>
    <a:clrScheme name="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Office\Plantillas\IGN3.pot</Template>
  <TotalTime>3497</TotalTime>
  <Words>613</Words>
  <Application>Microsoft Office PowerPoint</Application>
  <PresentationFormat>Presentación en pantalla (4:3)</PresentationFormat>
  <Paragraphs>247</Paragraphs>
  <Slides>24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Pintura Sumi</vt:lpstr>
      <vt:lpstr>IGN</vt:lpstr>
      <vt:lpstr>Imagen de mapa de bits</vt:lpstr>
      <vt:lpstr>Presentación de PowerPoint</vt:lpstr>
      <vt:lpstr>  Índice</vt:lpstr>
      <vt:lpstr> Red I3Geo</vt:lpstr>
      <vt:lpstr> Acción</vt:lpstr>
      <vt:lpstr> Resultados</vt:lpstr>
      <vt:lpstr> Glosario panhispánico ISO/TC211</vt:lpstr>
      <vt:lpstr> Algunos ejemplos</vt:lpstr>
      <vt:lpstr> Solo 5 variantes nacionales</vt:lpstr>
      <vt:lpstr> Guía de normas ISO/TC211 de IPGH</vt:lpstr>
      <vt:lpstr> Taller de armonización determinología 2015</vt:lpstr>
      <vt:lpstr>  Importancia de la terminología panhispánica</vt:lpstr>
      <vt:lpstr> Objetivo</vt:lpstr>
      <vt:lpstr> Referencias</vt:lpstr>
      <vt:lpstr> Recursos de traducción</vt:lpstr>
      <vt:lpstr> Una cuestión previa</vt:lpstr>
      <vt:lpstr> Filosofía</vt:lpstr>
      <vt:lpstr>Proyecto DIES-M</vt:lpstr>
      <vt:lpstr> Solución de Nash</vt:lpstr>
      <vt:lpstr> Resultados del Taller</vt:lpstr>
      <vt:lpstr> Algunos ejemplos</vt:lpstr>
      <vt:lpstr> Nuevas tareas 1</vt:lpstr>
      <vt:lpstr> Nuevas tareas 2</vt:lpstr>
      <vt:lpstr> Conclusiones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(Garamond 54)</dc:title>
  <dc:creator>pcnig012</dc:creator>
  <cp:lastModifiedBy>Antonio Federico Rodriguez Pascual</cp:lastModifiedBy>
  <cp:revision>563</cp:revision>
  <cp:lastPrinted>1601-01-01T00:00:00Z</cp:lastPrinted>
  <dcterms:created xsi:type="dcterms:W3CDTF">2005-04-21T19:06:47Z</dcterms:created>
  <dcterms:modified xsi:type="dcterms:W3CDTF">2015-06-17T20:45:17Z</dcterms:modified>
</cp:coreProperties>
</file>